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81" r:id="rId2"/>
    <p:sldId id="257" r:id="rId3"/>
    <p:sldId id="288" r:id="rId4"/>
    <p:sldId id="290" r:id="rId5"/>
    <p:sldId id="287" r:id="rId6"/>
    <p:sldId id="284" r:id="rId7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2" userDrawn="1">
          <p15:clr>
            <a:srgbClr val="A4A3A4"/>
          </p15:clr>
        </p15:guide>
        <p15:guide id="2" pos="63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47"/>
    <p:restoredTop sz="96259"/>
  </p:normalViewPr>
  <p:slideViewPr>
    <p:cSldViewPr>
      <p:cViewPr varScale="1">
        <p:scale>
          <a:sx n="72" d="100"/>
          <a:sy n="72" d="100"/>
        </p:scale>
        <p:origin x="1344" y="208"/>
      </p:cViewPr>
      <p:guideLst>
        <p:guide orient="horz" pos="3562"/>
        <p:guide pos="63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1080136" cy="108013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199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40" y="0"/>
            <a:ext cx="8712199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838596C2-69CA-454A-B77B-CB2AAC7EE051}" type="datetimeFigureOut">
              <a:rPr lang="en-GB" smtClean="0"/>
              <a:pPr/>
              <a:t>26/07/2023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7" y="5441951"/>
            <a:ext cx="16084549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199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40" y="10742613"/>
            <a:ext cx="8712199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B25E884-69C6-B749-8E79-F6F62AA9139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869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5E884-69C6-B749-8E79-F6F62AA9139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49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5E884-69C6-B749-8E79-F6F62AA91399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68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5E884-69C6-B749-8E79-F6F62AA91399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9279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5E884-69C6-B749-8E79-F6F62AA91399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0557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5E884-69C6-B749-8E79-F6F62AA9139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906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02101" y="636494"/>
            <a:ext cx="8699896" cy="1181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5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59179" y="2573608"/>
            <a:ext cx="10585740" cy="6308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7/26/23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8E081B-555E-CC30-EA0F-D08A9C4CF688}"/>
              </a:ext>
            </a:extLst>
          </p:cNvPr>
          <p:cNvSpPr/>
          <p:nvPr/>
        </p:nvSpPr>
        <p:spPr>
          <a:xfrm>
            <a:off x="19387451" y="0"/>
            <a:ext cx="722999" cy="113093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37365" y="720000"/>
            <a:ext cx="7233284" cy="11817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GB" spc="-5" dirty="0"/>
              <a:t>Consider this</a:t>
            </a:r>
            <a:endParaRPr spc="65" dirty="0"/>
          </a:p>
        </p:txBody>
      </p:sp>
      <p:sp>
        <p:nvSpPr>
          <p:cNvPr id="13" name="object 3">
            <a:extLst>
              <a:ext uri="{FF2B5EF4-FFF2-40B4-BE49-F238E27FC236}">
                <a16:creationId xmlns:a16="http://schemas.microsoft.com/office/drawing/2014/main" id="{A11A6E8A-173A-65D6-8ED8-E3204D7E76E9}"/>
              </a:ext>
            </a:extLst>
          </p:cNvPr>
          <p:cNvSpPr txBox="1"/>
          <p:nvPr/>
        </p:nvSpPr>
        <p:spPr>
          <a:xfrm>
            <a:off x="1080000" y="2520000"/>
            <a:ext cx="13696450" cy="319574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20"/>
              </a:spcBef>
            </a:pPr>
            <a:r>
              <a:rPr lang="en-GB" sz="4000" spc="-30" dirty="0">
                <a:latin typeface="Arial"/>
                <a:cs typeface="Arial"/>
              </a:rPr>
              <a:t>You use a hammer to hit these two identical nails with equal force.</a:t>
            </a:r>
          </a:p>
          <a:p>
            <a:pPr marL="63500">
              <a:lnSpc>
                <a:spcPct val="100000"/>
              </a:lnSpc>
              <a:spcBef>
                <a:spcPts val="120"/>
              </a:spcBef>
            </a:pPr>
            <a:endParaRPr lang="en-GB" sz="4000" spc="-30" dirty="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120"/>
              </a:spcBef>
            </a:pPr>
            <a:r>
              <a:rPr lang="en-GB" sz="4000" spc="-30" dirty="0">
                <a:latin typeface="Arial"/>
                <a:cs typeface="Arial"/>
              </a:rPr>
              <a:t>The top nail enters the wall. The lower nail bends without puncturing the wall.</a:t>
            </a:r>
            <a:endParaRPr lang="en-GB" sz="4000" b="1" spc="-30" dirty="0">
              <a:latin typeface="Arial"/>
              <a:cs typeface="Arial"/>
            </a:endParaRPr>
          </a:p>
        </p:txBody>
      </p:sp>
      <p:sp>
        <p:nvSpPr>
          <p:cNvPr id="3" name="Pentagon 2">
            <a:extLst>
              <a:ext uri="{FF2B5EF4-FFF2-40B4-BE49-F238E27FC236}">
                <a16:creationId xmlns:a16="http://schemas.microsoft.com/office/drawing/2014/main" id="{3879684B-8B4C-CED8-88DC-A44DA5DA877A}"/>
              </a:ext>
            </a:extLst>
          </p:cNvPr>
          <p:cNvSpPr/>
          <p:nvPr/>
        </p:nvSpPr>
        <p:spPr>
          <a:xfrm>
            <a:off x="16110851" y="3673474"/>
            <a:ext cx="3276600" cy="210355"/>
          </a:xfrm>
          <a:prstGeom prst="homePlate">
            <a:avLst>
              <a:gd name="adj" fmla="val 11039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7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9CFA6A6-6C17-6D45-982F-0586E26CF4F7}"/>
              </a:ext>
            </a:extLst>
          </p:cNvPr>
          <p:cNvSpPr/>
          <p:nvPr/>
        </p:nvSpPr>
        <p:spPr>
          <a:xfrm>
            <a:off x="15882251" y="3092850"/>
            <a:ext cx="228600" cy="1371601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bg1">
                  <a:lumMod val="7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F4CBCC3-A379-8315-26BE-BB026B608302}"/>
              </a:ext>
            </a:extLst>
          </p:cNvPr>
          <p:cNvGrpSpPr/>
          <p:nvPr/>
        </p:nvGrpSpPr>
        <p:grpSpPr>
          <a:xfrm rot="10800000">
            <a:off x="15882251" y="6492873"/>
            <a:ext cx="3505200" cy="1371601"/>
            <a:chOff x="14395450" y="3063874"/>
            <a:chExt cx="3505200" cy="1371601"/>
          </a:xfrm>
        </p:grpSpPr>
        <p:sp>
          <p:nvSpPr>
            <p:cNvPr id="8" name="Pentagon 7">
              <a:extLst>
                <a:ext uri="{FF2B5EF4-FFF2-40B4-BE49-F238E27FC236}">
                  <a16:creationId xmlns:a16="http://schemas.microsoft.com/office/drawing/2014/main" id="{FEAB8EA0-9C19-4216-6CF5-CA4FA711162B}"/>
                </a:ext>
              </a:extLst>
            </p:cNvPr>
            <p:cNvSpPr/>
            <p:nvPr/>
          </p:nvSpPr>
          <p:spPr>
            <a:xfrm>
              <a:off x="14624050" y="3673474"/>
              <a:ext cx="3276600" cy="210355"/>
            </a:xfrm>
            <a:prstGeom prst="homePlate">
              <a:avLst>
                <a:gd name="adj" fmla="val 110390"/>
              </a:avLst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75000"/>
                  </a:schemeClr>
                </a:gs>
                <a:gs pos="83000">
                  <a:schemeClr val="bg1">
                    <a:lumMod val="8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</a:gra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C4BCD50C-6ECD-2CBE-906C-B0CFDF5AA6F8}"/>
                </a:ext>
              </a:extLst>
            </p:cNvPr>
            <p:cNvSpPr/>
            <p:nvPr/>
          </p:nvSpPr>
          <p:spPr>
            <a:xfrm>
              <a:off x="14395450" y="3063874"/>
              <a:ext cx="228600" cy="1371601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75000"/>
                  </a:schemeClr>
                </a:gs>
                <a:gs pos="83000">
                  <a:schemeClr val="bg1">
                    <a:lumMod val="8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</a:gra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12" name="object 3">
            <a:extLst>
              <a:ext uri="{FF2B5EF4-FFF2-40B4-BE49-F238E27FC236}">
                <a16:creationId xmlns:a16="http://schemas.microsoft.com/office/drawing/2014/main" id="{B95448DE-7F59-8736-423A-20F94EC63640}"/>
              </a:ext>
            </a:extLst>
          </p:cNvPr>
          <p:cNvSpPr txBox="1"/>
          <p:nvPr/>
        </p:nvSpPr>
        <p:spPr>
          <a:xfrm>
            <a:off x="19433479" y="4281981"/>
            <a:ext cx="630942" cy="2123314"/>
          </a:xfrm>
          <a:prstGeom prst="rect">
            <a:avLst/>
          </a:prstGeom>
        </p:spPr>
        <p:txBody>
          <a:bodyPr vert="vert270" wrap="square" lIns="0" tIns="15240" rIns="0" bIns="0" rtlCol="0" anchor="ctr">
            <a:spAutoFit/>
          </a:bodyPr>
          <a:lstStyle/>
          <a:p>
            <a:pPr marL="63500" algn="ctr">
              <a:lnSpc>
                <a:spcPct val="100000"/>
              </a:lnSpc>
              <a:spcBef>
                <a:spcPts val="120"/>
              </a:spcBef>
            </a:pPr>
            <a:r>
              <a:rPr lang="en-GB" sz="4100" spc="-30" dirty="0">
                <a:latin typeface="Arial"/>
                <a:cs typeface="Arial"/>
              </a:rPr>
              <a:t>Wall</a:t>
            </a:r>
            <a:endParaRPr lang="en-GB" sz="4100" b="1" spc="-30" dirty="0">
              <a:latin typeface="Arial"/>
              <a:cs typeface="Arial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FAEA75EE-8499-6286-BFFE-B5681182CA0A}"/>
              </a:ext>
            </a:extLst>
          </p:cNvPr>
          <p:cNvSpPr txBox="1"/>
          <p:nvPr/>
        </p:nvSpPr>
        <p:spPr>
          <a:xfrm>
            <a:off x="1080000" y="6334012"/>
            <a:ext cx="7905250" cy="19082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20"/>
              </a:spcBef>
            </a:pPr>
            <a:r>
              <a:rPr lang="en-GB" sz="4000" b="1" spc="-30" dirty="0">
                <a:latin typeface="Arial"/>
                <a:cs typeface="Arial"/>
              </a:rPr>
              <a:t>Why do the two nails behave differently, even though you hit them with the same force?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EEC331-5FEC-6EF4-0A63-B47D9432C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960" b="95473" l="7778" r="90000">
                        <a14:foregroundMark x1="7778" y1="55231" x2="7778" y2="55231"/>
                        <a14:foregroundMark x1="55833" y1="95473" x2="57315" y2="9356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85250" y="4517938"/>
            <a:ext cx="7497772" cy="6900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803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491098" y="1527326"/>
            <a:ext cx="16202039" cy="232371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62865" marR="572770">
              <a:lnSpc>
                <a:spcPct val="100499"/>
              </a:lnSpc>
              <a:tabLst>
                <a:tab pos="901065" algn="l"/>
                <a:tab pos="901700" algn="l"/>
              </a:tabLst>
            </a:pPr>
            <a:r>
              <a:rPr lang="en-GB" sz="5000" spc="15" dirty="0">
                <a:latin typeface="Arial"/>
                <a:cs typeface="Arial"/>
              </a:rPr>
              <a:t>A force of 8200 N is applied evenly to an area of 4 m</a:t>
            </a:r>
            <a:r>
              <a:rPr lang="en-GB" sz="5000" spc="15" baseline="30000" dirty="0">
                <a:latin typeface="Arial"/>
                <a:cs typeface="Arial"/>
              </a:rPr>
              <a:t>2</a:t>
            </a:r>
            <a:r>
              <a:rPr lang="en-GB" sz="5000" spc="15" dirty="0">
                <a:latin typeface="Arial"/>
                <a:cs typeface="Arial"/>
              </a:rPr>
              <a:t>.</a:t>
            </a:r>
          </a:p>
          <a:p>
            <a:pPr marL="62865" marR="572770">
              <a:lnSpc>
                <a:spcPct val="100499"/>
              </a:lnSpc>
              <a:tabLst>
                <a:tab pos="901065" algn="l"/>
                <a:tab pos="901700" algn="l"/>
              </a:tabLst>
            </a:pPr>
            <a:endParaRPr lang="en-GB" sz="5000" spc="15" dirty="0">
              <a:latin typeface="Arial"/>
              <a:cs typeface="Arial"/>
            </a:endParaRPr>
          </a:p>
          <a:p>
            <a:pPr marL="62865" marR="572770">
              <a:lnSpc>
                <a:spcPct val="100499"/>
              </a:lnSpc>
              <a:tabLst>
                <a:tab pos="901065" algn="l"/>
                <a:tab pos="901700" algn="l"/>
              </a:tabLst>
            </a:pPr>
            <a:r>
              <a:rPr lang="en-GB" sz="5000" spc="15" dirty="0">
                <a:latin typeface="Arial"/>
                <a:cs typeface="Arial"/>
              </a:rPr>
              <a:t>What is the force that acts on each square metre?</a:t>
            </a:r>
            <a:endParaRPr lang="en-GB" sz="5000" dirty="0">
              <a:latin typeface="Arial"/>
              <a:cs typeface="Arial"/>
            </a:endParaRPr>
          </a:p>
        </p:txBody>
      </p: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AAC8F55A-E87E-4390-C4B6-6AB27931F6B7}"/>
              </a:ext>
            </a:extLst>
          </p:cNvPr>
          <p:cNvSpPr/>
          <p:nvPr/>
        </p:nvSpPr>
        <p:spPr>
          <a:xfrm>
            <a:off x="5964630" y="7418030"/>
            <a:ext cx="7974602" cy="1765700"/>
          </a:xfrm>
          <a:prstGeom prst="parallelogram">
            <a:avLst>
              <a:gd name="adj" fmla="val 154319"/>
            </a:avLst>
          </a:prstGeom>
          <a:blipFill>
            <a:blip r:embed="rId3">
              <a:alphaModFix amt="24972"/>
            </a:blip>
            <a:tile tx="0" ty="0" sx="62000" sy="99000" flip="none" algn="tl"/>
          </a:blip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 dirty="0">
              <a:latin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BC84EF0-A520-5DEB-B6F5-1AF809741C76}"/>
              </a:ext>
            </a:extLst>
          </p:cNvPr>
          <p:cNvCxnSpPr>
            <a:cxnSpLocks/>
          </p:cNvCxnSpPr>
          <p:nvPr/>
        </p:nvCxnSpPr>
        <p:spPr>
          <a:xfrm flipV="1">
            <a:off x="8518396" y="7428585"/>
            <a:ext cx="2799772" cy="1751674"/>
          </a:xfrm>
          <a:prstGeom prst="line">
            <a:avLst/>
          </a:prstGeom>
          <a:ln w="222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56C0298-2635-3352-1E74-10E9D34F6D21}"/>
              </a:ext>
            </a:extLst>
          </p:cNvPr>
          <p:cNvCxnSpPr/>
          <p:nvPr/>
        </p:nvCxnSpPr>
        <p:spPr>
          <a:xfrm flipH="1">
            <a:off x="7324408" y="8300879"/>
            <a:ext cx="5187749" cy="17167"/>
          </a:xfrm>
          <a:prstGeom prst="line">
            <a:avLst/>
          </a:prstGeom>
          <a:ln w="222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D15A22D-943B-A7B6-9649-D33C6EBCDC47}"/>
              </a:ext>
            </a:extLst>
          </p:cNvPr>
          <p:cNvSpPr txBox="1"/>
          <p:nvPr/>
        </p:nvSpPr>
        <p:spPr>
          <a:xfrm rot="3420000">
            <a:off x="6516119" y="7971184"/>
            <a:ext cx="2700419" cy="1569660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GB" sz="9600" spc="15" dirty="0">
                <a:latin typeface="Arial"/>
                <a:cs typeface="Arial"/>
              </a:rPr>
              <a:t>1 m</a:t>
            </a:r>
            <a:r>
              <a:rPr lang="en-GB" sz="9600" spc="15" baseline="30000" dirty="0">
                <a:latin typeface="Arial"/>
                <a:cs typeface="Arial"/>
              </a:rPr>
              <a:t>2</a:t>
            </a:r>
            <a:endParaRPr lang="en-US" sz="9600" baseline="30000" dirty="0">
              <a:latin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D849691-C2F4-6200-AB0E-EFE48826DFF3}"/>
              </a:ext>
            </a:extLst>
          </p:cNvPr>
          <p:cNvSpPr txBox="1"/>
          <p:nvPr/>
        </p:nvSpPr>
        <p:spPr>
          <a:xfrm rot="3420000">
            <a:off x="9099048" y="7947955"/>
            <a:ext cx="2700419" cy="1569660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GB" sz="9600" spc="15" dirty="0">
                <a:latin typeface="Arial"/>
                <a:cs typeface="Arial"/>
              </a:rPr>
              <a:t>1 m</a:t>
            </a:r>
            <a:r>
              <a:rPr lang="en-GB" sz="9600" spc="15" baseline="30000" dirty="0">
                <a:latin typeface="Arial"/>
                <a:cs typeface="Arial"/>
              </a:rPr>
              <a:t>2</a:t>
            </a:r>
            <a:endParaRPr lang="en-US" sz="9600" baseline="30000" dirty="0">
              <a:latin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A3361A5-54FF-2E9D-0E4E-E254D38C86F9}"/>
              </a:ext>
            </a:extLst>
          </p:cNvPr>
          <p:cNvSpPr txBox="1"/>
          <p:nvPr/>
        </p:nvSpPr>
        <p:spPr>
          <a:xfrm rot="3420000">
            <a:off x="7927175" y="7105304"/>
            <a:ext cx="2700419" cy="1569660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GB" sz="9600" spc="15" dirty="0">
                <a:latin typeface="Arial"/>
                <a:cs typeface="Arial"/>
              </a:rPr>
              <a:t>1 m</a:t>
            </a:r>
            <a:r>
              <a:rPr lang="en-GB" sz="9600" spc="15" baseline="30000" dirty="0">
                <a:latin typeface="Arial"/>
                <a:cs typeface="Arial"/>
              </a:rPr>
              <a:t>2</a:t>
            </a:r>
            <a:endParaRPr lang="en-US" sz="9600" baseline="30000" dirty="0">
              <a:latin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22448EA-3665-1F0C-3FDD-3A03FAF3EB0E}"/>
              </a:ext>
            </a:extLst>
          </p:cNvPr>
          <p:cNvSpPr txBox="1"/>
          <p:nvPr/>
        </p:nvSpPr>
        <p:spPr>
          <a:xfrm rot="3420000">
            <a:off x="10510101" y="7082075"/>
            <a:ext cx="2700419" cy="1569660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GB" sz="9600" spc="15" dirty="0">
                <a:latin typeface="Arial"/>
                <a:cs typeface="Arial"/>
              </a:rPr>
              <a:t>1 m</a:t>
            </a:r>
            <a:r>
              <a:rPr lang="en-GB" sz="9600" spc="15" baseline="30000" dirty="0">
                <a:latin typeface="Arial"/>
                <a:cs typeface="Arial"/>
              </a:rPr>
              <a:t>2</a:t>
            </a:r>
            <a:endParaRPr lang="en-US" sz="9600" baseline="30000" dirty="0">
              <a:latin typeface="Arial" panose="020B0604020202020204" pitchFamily="34" charset="0"/>
            </a:endParaRPr>
          </a:p>
        </p:txBody>
      </p:sp>
      <p:sp>
        <p:nvSpPr>
          <p:cNvPr id="23" name="Down Arrow 22">
            <a:extLst>
              <a:ext uri="{FF2B5EF4-FFF2-40B4-BE49-F238E27FC236}">
                <a16:creationId xmlns:a16="http://schemas.microsoft.com/office/drawing/2014/main" id="{A80A0270-7870-D216-F5DD-03F2429B7259}"/>
              </a:ext>
            </a:extLst>
          </p:cNvPr>
          <p:cNvSpPr/>
          <p:nvPr/>
        </p:nvSpPr>
        <p:spPr>
          <a:xfrm>
            <a:off x="9145564" y="6677992"/>
            <a:ext cx="1576130" cy="1619416"/>
          </a:xfrm>
          <a:prstGeom prst="downArrow">
            <a:avLst/>
          </a:prstGeom>
          <a:solidFill>
            <a:srgbClr val="00B050">
              <a:alpha val="40163"/>
            </a:srgbClr>
          </a:solidFill>
          <a:ln w="12700">
            <a:solidFill>
              <a:srgbClr val="00B050">
                <a:alpha val="35000"/>
              </a:srgbClr>
            </a:solidFill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21" name="Cube 20">
            <a:extLst>
              <a:ext uri="{FF2B5EF4-FFF2-40B4-BE49-F238E27FC236}">
                <a16:creationId xmlns:a16="http://schemas.microsoft.com/office/drawing/2014/main" id="{7FC7863A-3B39-6CC6-F4F1-031DD1F6D797}"/>
              </a:ext>
            </a:extLst>
          </p:cNvPr>
          <p:cNvSpPr/>
          <p:nvPr/>
        </p:nvSpPr>
        <p:spPr>
          <a:xfrm>
            <a:off x="6191183" y="4020590"/>
            <a:ext cx="7948284" cy="3418076"/>
          </a:xfrm>
          <a:prstGeom prst="cube">
            <a:avLst>
              <a:gd name="adj" fmla="val 79906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E3FDBD0-DD08-4279-DF67-C0A87095D932}"/>
              </a:ext>
            </a:extLst>
          </p:cNvPr>
          <p:cNvSpPr txBox="1"/>
          <p:nvPr/>
        </p:nvSpPr>
        <p:spPr>
          <a:xfrm rot="3420000">
            <a:off x="8026167" y="4531522"/>
            <a:ext cx="4710264" cy="1862049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GB" sz="11500" spc="15" dirty="0">
                <a:solidFill>
                  <a:srgbClr val="7030A0"/>
                </a:solidFill>
                <a:latin typeface="Arial"/>
                <a:cs typeface="Arial"/>
              </a:rPr>
              <a:t>8200</a:t>
            </a:r>
            <a:r>
              <a:rPr lang="en-GB" sz="9600" spc="15" dirty="0">
                <a:solidFill>
                  <a:srgbClr val="7030A0"/>
                </a:solidFill>
                <a:latin typeface="Arial"/>
                <a:cs typeface="Arial"/>
              </a:rPr>
              <a:t> N</a:t>
            </a:r>
            <a:endParaRPr lang="en-US" sz="9600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795217" y="1234825"/>
            <a:ext cx="16554564" cy="386259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62865" marR="572770">
              <a:lnSpc>
                <a:spcPct val="100499"/>
              </a:lnSpc>
              <a:tabLst>
                <a:tab pos="901065" algn="l"/>
                <a:tab pos="901700" algn="l"/>
              </a:tabLst>
            </a:pPr>
            <a:r>
              <a:rPr lang="en-GB" sz="5000" spc="15" dirty="0">
                <a:latin typeface="Arial"/>
                <a:cs typeface="Arial"/>
              </a:rPr>
              <a:t>A force of 300 N acts on every square metre of a wooden board.</a:t>
            </a:r>
          </a:p>
          <a:p>
            <a:pPr marL="62865" marR="572770">
              <a:lnSpc>
                <a:spcPct val="100499"/>
              </a:lnSpc>
              <a:tabLst>
                <a:tab pos="901065" algn="l"/>
                <a:tab pos="901700" algn="l"/>
              </a:tabLst>
            </a:pPr>
            <a:br>
              <a:rPr lang="en-GB" sz="5000" spc="15" dirty="0">
                <a:latin typeface="Arial"/>
                <a:cs typeface="Arial"/>
              </a:rPr>
            </a:br>
            <a:r>
              <a:rPr lang="en-GB" sz="5000" spc="15" dirty="0">
                <a:latin typeface="Arial"/>
                <a:cs typeface="Arial"/>
              </a:rPr>
              <a:t>What is the total force being exerted on the board if its area is 2.5 m</a:t>
            </a:r>
            <a:r>
              <a:rPr lang="en-GB" sz="5000" spc="15" baseline="30000" dirty="0">
                <a:latin typeface="Arial"/>
                <a:cs typeface="Arial"/>
              </a:rPr>
              <a:t>2</a:t>
            </a:r>
            <a:r>
              <a:rPr lang="en-GB" sz="5000" spc="15" dirty="0">
                <a:latin typeface="Arial"/>
                <a:cs typeface="Arial"/>
              </a:rPr>
              <a:t>?</a:t>
            </a:r>
          </a:p>
        </p:txBody>
      </p:sp>
      <p:sp>
        <p:nvSpPr>
          <p:cNvPr id="108" name="Parallelogram 107">
            <a:extLst>
              <a:ext uri="{FF2B5EF4-FFF2-40B4-BE49-F238E27FC236}">
                <a16:creationId xmlns:a16="http://schemas.microsoft.com/office/drawing/2014/main" id="{D0504F15-8F86-F5FB-952F-6BCCCCF5FB3B}"/>
              </a:ext>
            </a:extLst>
          </p:cNvPr>
          <p:cNvSpPr/>
          <p:nvPr/>
        </p:nvSpPr>
        <p:spPr>
          <a:xfrm>
            <a:off x="3529517" y="7910316"/>
            <a:ext cx="6503800" cy="1381107"/>
          </a:xfrm>
          <a:prstGeom prst="parallelogram">
            <a:avLst>
              <a:gd name="adj" fmla="val 155291"/>
            </a:avLst>
          </a:prstGeom>
          <a:blipFill>
            <a:blip r:embed="rId3">
              <a:alphaModFix amt="24972"/>
            </a:blip>
            <a:tile tx="0" ty="0" sx="62000" sy="99000" flip="none" algn="tl"/>
          </a:blip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11" name="Parallelogram 110">
            <a:extLst>
              <a:ext uri="{FF2B5EF4-FFF2-40B4-BE49-F238E27FC236}">
                <a16:creationId xmlns:a16="http://schemas.microsoft.com/office/drawing/2014/main" id="{82FFEA65-3050-CD9D-6BFC-393EFC8F6073}"/>
              </a:ext>
            </a:extLst>
          </p:cNvPr>
          <p:cNvSpPr/>
          <p:nvPr/>
        </p:nvSpPr>
        <p:spPr>
          <a:xfrm>
            <a:off x="7905128" y="7911345"/>
            <a:ext cx="6503800" cy="1381107"/>
          </a:xfrm>
          <a:prstGeom prst="parallelogram">
            <a:avLst>
              <a:gd name="adj" fmla="val 155291"/>
            </a:avLst>
          </a:prstGeom>
          <a:blipFill>
            <a:blip r:embed="rId3">
              <a:alphaModFix amt="24972"/>
            </a:blip>
            <a:tile tx="0" ty="0" sx="62000" sy="99000" flip="none" algn="tl"/>
          </a:blip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15" name="Parallelogram 114">
            <a:extLst>
              <a:ext uri="{FF2B5EF4-FFF2-40B4-BE49-F238E27FC236}">
                <a16:creationId xmlns:a16="http://schemas.microsoft.com/office/drawing/2014/main" id="{47FD76EF-DFA5-4D1F-1A62-C4801D1DD943}"/>
              </a:ext>
            </a:extLst>
          </p:cNvPr>
          <p:cNvSpPr/>
          <p:nvPr/>
        </p:nvSpPr>
        <p:spPr>
          <a:xfrm>
            <a:off x="12275896" y="7910316"/>
            <a:ext cx="4307063" cy="1370235"/>
          </a:xfrm>
          <a:prstGeom prst="parallelogram">
            <a:avLst>
              <a:gd name="adj" fmla="val 155291"/>
            </a:avLst>
          </a:prstGeom>
          <a:blipFill>
            <a:blip r:embed="rId3">
              <a:alphaModFix amt="24972"/>
            </a:blip>
            <a:tile tx="0" ty="0" sx="62000" sy="99000" flip="none" algn="tl"/>
          </a:blip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8" name="Down Arrow 27">
            <a:extLst>
              <a:ext uri="{FF2B5EF4-FFF2-40B4-BE49-F238E27FC236}">
                <a16:creationId xmlns:a16="http://schemas.microsoft.com/office/drawing/2014/main" id="{A1EF17CB-B50B-6139-0B15-09DFE0B9DB99}"/>
              </a:ext>
            </a:extLst>
          </p:cNvPr>
          <p:cNvSpPr/>
          <p:nvPr/>
        </p:nvSpPr>
        <p:spPr>
          <a:xfrm>
            <a:off x="5718890" y="6232646"/>
            <a:ext cx="2167006" cy="2382688"/>
          </a:xfrm>
          <a:prstGeom prst="downArrow">
            <a:avLst/>
          </a:prstGeom>
          <a:solidFill>
            <a:srgbClr val="00B050">
              <a:alpha val="40000"/>
            </a:srgbClr>
          </a:solidFill>
          <a:ln w="12700">
            <a:solidFill>
              <a:srgbClr val="00B050">
                <a:alpha val="3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8" name="Down Arrow 57">
            <a:extLst>
              <a:ext uri="{FF2B5EF4-FFF2-40B4-BE49-F238E27FC236}">
                <a16:creationId xmlns:a16="http://schemas.microsoft.com/office/drawing/2014/main" id="{5BE7E841-3890-A1B5-E300-CDE5F392674C}"/>
              </a:ext>
            </a:extLst>
          </p:cNvPr>
          <p:cNvSpPr/>
          <p:nvPr/>
        </p:nvSpPr>
        <p:spPr>
          <a:xfrm>
            <a:off x="10024393" y="6322583"/>
            <a:ext cx="2167006" cy="2283420"/>
          </a:xfrm>
          <a:prstGeom prst="downArrow">
            <a:avLst/>
          </a:prstGeom>
          <a:solidFill>
            <a:srgbClr val="00B050">
              <a:alpha val="40000"/>
            </a:srgbClr>
          </a:solidFill>
          <a:ln w="12700">
            <a:solidFill>
              <a:srgbClr val="00B050">
                <a:alpha val="3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6EE7383-478D-EDF7-BD63-831F7F4F11B3}"/>
              </a:ext>
            </a:extLst>
          </p:cNvPr>
          <p:cNvSpPr txBox="1"/>
          <p:nvPr/>
        </p:nvSpPr>
        <p:spPr>
          <a:xfrm rot="3420000">
            <a:off x="13372320" y="7486482"/>
            <a:ext cx="1926940" cy="2308324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square" rtlCol="0">
            <a:spAutoFit/>
          </a:bodyPr>
          <a:lstStyle/>
          <a:p>
            <a:r>
              <a:rPr lang="en-GB" sz="7200" spc="15" dirty="0">
                <a:latin typeface="Arial"/>
                <a:cs typeface="Arial"/>
              </a:rPr>
              <a:t>0.5</a:t>
            </a:r>
          </a:p>
          <a:p>
            <a:r>
              <a:rPr lang="en-GB" sz="7200" spc="15" dirty="0">
                <a:latin typeface="Arial"/>
                <a:cs typeface="Arial"/>
              </a:rPr>
              <a:t> m</a:t>
            </a:r>
            <a:r>
              <a:rPr lang="en-GB" sz="7200" spc="15" baseline="30000" dirty="0">
                <a:latin typeface="Arial"/>
                <a:cs typeface="Arial"/>
              </a:rPr>
              <a:t>2</a:t>
            </a:r>
            <a:endParaRPr lang="en-US" sz="7200" baseline="30000" dirty="0">
              <a:latin typeface="Arial" panose="020B0604020202020204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FEEADE1-92D8-D194-9FA9-F653A039426E}"/>
              </a:ext>
            </a:extLst>
          </p:cNvPr>
          <p:cNvSpPr txBox="1"/>
          <p:nvPr/>
        </p:nvSpPr>
        <p:spPr>
          <a:xfrm rot="3420000">
            <a:off x="10004622" y="8001734"/>
            <a:ext cx="2508855" cy="1200329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square" rtlCol="0">
            <a:spAutoFit/>
          </a:bodyPr>
          <a:lstStyle/>
          <a:p>
            <a:r>
              <a:rPr lang="en-GB" sz="7200" spc="15" dirty="0">
                <a:latin typeface="Arial"/>
                <a:cs typeface="Arial"/>
              </a:rPr>
              <a:t>1 m</a:t>
            </a:r>
            <a:r>
              <a:rPr lang="en-GB" sz="7200" spc="15" baseline="30000" dirty="0">
                <a:latin typeface="Arial"/>
                <a:cs typeface="Arial"/>
              </a:rPr>
              <a:t>2</a:t>
            </a:r>
            <a:endParaRPr lang="en-US" sz="7200" baseline="30000" dirty="0">
              <a:latin typeface="Arial" panose="020B0604020202020204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A59696B3-C11E-C523-4531-2AC314235F85}"/>
              </a:ext>
            </a:extLst>
          </p:cNvPr>
          <p:cNvSpPr txBox="1"/>
          <p:nvPr/>
        </p:nvSpPr>
        <p:spPr>
          <a:xfrm rot="3420000">
            <a:off x="5663629" y="8001734"/>
            <a:ext cx="2508855" cy="1200329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square" rtlCol="0">
            <a:spAutoFit/>
          </a:bodyPr>
          <a:lstStyle/>
          <a:p>
            <a:r>
              <a:rPr lang="en-GB" sz="7200" spc="15" dirty="0">
                <a:latin typeface="Arial"/>
                <a:cs typeface="Arial"/>
              </a:rPr>
              <a:t>1 m</a:t>
            </a:r>
            <a:r>
              <a:rPr lang="en-GB" sz="7200" spc="15" baseline="30000" dirty="0">
                <a:latin typeface="Arial"/>
                <a:cs typeface="Arial"/>
              </a:rPr>
              <a:t>2</a:t>
            </a:r>
            <a:endParaRPr lang="en-US" sz="7200" baseline="30000" dirty="0">
              <a:latin typeface="Arial" panose="020B0604020202020204" pitchFamily="34" charset="0"/>
            </a:endParaRPr>
          </a:p>
        </p:txBody>
      </p:sp>
      <p:sp>
        <p:nvSpPr>
          <p:cNvPr id="68" name="Down Arrow 67">
            <a:extLst>
              <a:ext uri="{FF2B5EF4-FFF2-40B4-BE49-F238E27FC236}">
                <a16:creationId xmlns:a16="http://schemas.microsoft.com/office/drawing/2014/main" id="{03B4E940-AE8B-8C20-42D0-2C1846B0F458}"/>
              </a:ext>
            </a:extLst>
          </p:cNvPr>
          <p:cNvSpPr/>
          <p:nvPr/>
        </p:nvSpPr>
        <p:spPr>
          <a:xfrm>
            <a:off x="13756940" y="6280096"/>
            <a:ext cx="1392794" cy="2283420"/>
          </a:xfrm>
          <a:prstGeom prst="downArrow">
            <a:avLst>
              <a:gd name="adj1" fmla="val 50000"/>
              <a:gd name="adj2" fmla="val 77072"/>
            </a:avLst>
          </a:prstGeom>
          <a:solidFill>
            <a:srgbClr val="00B050">
              <a:alpha val="40000"/>
            </a:srgbClr>
          </a:solidFill>
          <a:ln w="12700">
            <a:solidFill>
              <a:srgbClr val="00B050">
                <a:alpha val="35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2" name="Cube 1">
            <a:extLst>
              <a:ext uri="{FF2B5EF4-FFF2-40B4-BE49-F238E27FC236}">
                <a16:creationId xmlns:a16="http://schemas.microsoft.com/office/drawing/2014/main" id="{E2EF6876-9D95-C4C5-FF38-E628A3565056}"/>
              </a:ext>
            </a:extLst>
          </p:cNvPr>
          <p:cNvSpPr/>
          <p:nvPr/>
        </p:nvSpPr>
        <p:spPr>
          <a:xfrm>
            <a:off x="3521141" y="4988845"/>
            <a:ext cx="6328176" cy="2419508"/>
          </a:xfrm>
          <a:prstGeom prst="cube">
            <a:avLst>
              <a:gd name="adj" fmla="val 79906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be 3">
            <a:extLst>
              <a:ext uri="{FF2B5EF4-FFF2-40B4-BE49-F238E27FC236}">
                <a16:creationId xmlns:a16="http://schemas.microsoft.com/office/drawing/2014/main" id="{F65C8699-FA57-C81A-F519-675E61076EB9}"/>
              </a:ext>
            </a:extLst>
          </p:cNvPr>
          <p:cNvSpPr/>
          <p:nvPr/>
        </p:nvSpPr>
        <p:spPr>
          <a:xfrm>
            <a:off x="7914912" y="4988845"/>
            <a:ext cx="6328176" cy="2419508"/>
          </a:xfrm>
          <a:prstGeom prst="cube">
            <a:avLst>
              <a:gd name="adj" fmla="val 79906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ECF8FC95-28CD-6AEA-EC6C-B35BE65934B6}"/>
              </a:ext>
            </a:extLst>
          </p:cNvPr>
          <p:cNvSpPr/>
          <p:nvPr/>
        </p:nvSpPr>
        <p:spPr>
          <a:xfrm>
            <a:off x="12306779" y="4988843"/>
            <a:ext cx="4058092" cy="2419508"/>
          </a:xfrm>
          <a:prstGeom prst="cube">
            <a:avLst>
              <a:gd name="adj" fmla="val 79906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CA170F2-6C5F-8B3E-C4FA-8830E305DEC0}"/>
              </a:ext>
            </a:extLst>
          </p:cNvPr>
          <p:cNvSpPr txBox="1"/>
          <p:nvPr/>
        </p:nvSpPr>
        <p:spPr>
          <a:xfrm rot="3420000">
            <a:off x="5166828" y="5276973"/>
            <a:ext cx="3209113" cy="1446550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square" rtlCol="0">
            <a:spAutoFit/>
          </a:bodyPr>
          <a:lstStyle/>
          <a:p>
            <a:r>
              <a:rPr lang="en-GB" sz="8800" spc="15" dirty="0">
                <a:solidFill>
                  <a:srgbClr val="7030A0"/>
                </a:solidFill>
                <a:latin typeface="Arial"/>
                <a:cs typeface="Arial"/>
              </a:rPr>
              <a:t>300 N</a:t>
            </a:r>
            <a:endParaRPr lang="en-US" sz="8800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499176-4BB6-3262-3BEE-F2031793E760}"/>
              </a:ext>
            </a:extLst>
          </p:cNvPr>
          <p:cNvSpPr txBox="1"/>
          <p:nvPr/>
        </p:nvSpPr>
        <p:spPr>
          <a:xfrm rot="3420000">
            <a:off x="9388801" y="5321759"/>
            <a:ext cx="3209113" cy="1446550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square" rtlCol="0">
            <a:spAutoFit/>
          </a:bodyPr>
          <a:lstStyle/>
          <a:p>
            <a:r>
              <a:rPr lang="en-GB" sz="8800" spc="15" dirty="0">
                <a:solidFill>
                  <a:srgbClr val="7030A0"/>
                </a:solidFill>
                <a:latin typeface="Arial"/>
                <a:cs typeface="Arial"/>
              </a:rPr>
              <a:t>___ N</a:t>
            </a:r>
            <a:endParaRPr lang="en-US" sz="8800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2160F4-C520-DB81-4C74-456163352297}"/>
              </a:ext>
            </a:extLst>
          </p:cNvPr>
          <p:cNvSpPr txBox="1"/>
          <p:nvPr/>
        </p:nvSpPr>
        <p:spPr>
          <a:xfrm rot="3420000">
            <a:off x="13216245" y="5321758"/>
            <a:ext cx="3209113" cy="1446550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square" rtlCol="0">
            <a:spAutoFit/>
          </a:bodyPr>
          <a:lstStyle/>
          <a:p>
            <a:r>
              <a:rPr lang="en-GB" sz="8800" spc="15" dirty="0">
                <a:solidFill>
                  <a:srgbClr val="7030A0"/>
                </a:solidFill>
                <a:latin typeface="Arial"/>
                <a:cs typeface="Arial"/>
              </a:rPr>
              <a:t>__N</a:t>
            </a:r>
            <a:endParaRPr lang="en-US" sz="8800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210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491098" y="875578"/>
            <a:ext cx="16202040" cy="232371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62865" marR="572770">
              <a:lnSpc>
                <a:spcPct val="100499"/>
              </a:lnSpc>
              <a:tabLst>
                <a:tab pos="901065" algn="l"/>
                <a:tab pos="901700" algn="l"/>
              </a:tabLst>
            </a:pPr>
            <a:r>
              <a:rPr lang="en-GB" sz="5000" spc="15" dirty="0">
                <a:latin typeface="Arial"/>
                <a:cs typeface="Arial"/>
              </a:rPr>
              <a:t>A tabletop experiences a </a:t>
            </a:r>
            <a:r>
              <a:rPr lang="en-GB" sz="5000" b="1" spc="15" dirty="0">
                <a:solidFill>
                  <a:srgbClr val="FF0000"/>
                </a:solidFill>
                <a:latin typeface="Arial"/>
                <a:cs typeface="Arial"/>
              </a:rPr>
              <a:t>pressure</a:t>
            </a:r>
            <a:r>
              <a:rPr lang="en-GB" sz="5000" spc="15" dirty="0">
                <a:latin typeface="Arial"/>
                <a:cs typeface="Arial"/>
              </a:rPr>
              <a:t> of 2000 N/m</a:t>
            </a:r>
            <a:r>
              <a:rPr lang="en-GB" sz="5000" spc="15" baseline="30000" dirty="0">
                <a:latin typeface="Arial"/>
                <a:cs typeface="Arial"/>
              </a:rPr>
              <a:t>2</a:t>
            </a:r>
            <a:r>
              <a:rPr lang="en-GB" sz="5000" spc="15" dirty="0">
                <a:latin typeface="Arial"/>
                <a:cs typeface="Arial"/>
              </a:rPr>
              <a:t>.</a:t>
            </a:r>
          </a:p>
          <a:p>
            <a:pPr marL="62865" marR="572770">
              <a:lnSpc>
                <a:spcPct val="100499"/>
              </a:lnSpc>
              <a:tabLst>
                <a:tab pos="901065" algn="l"/>
                <a:tab pos="901700" algn="l"/>
              </a:tabLst>
            </a:pPr>
            <a:r>
              <a:rPr lang="en-GB" sz="5000" spc="15" dirty="0">
                <a:latin typeface="Arial"/>
                <a:cs typeface="Arial"/>
              </a:rPr>
              <a:t>The force acting on the tabletop is 800 N.</a:t>
            </a:r>
          </a:p>
          <a:p>
            <a:pPr marL="62865" marR="572770">
              <a:lnSpc>
                <a:spcPct val="100499"/>
              </a:lnSpc>
              <a:tabLst>
                <a:tab pos="901065" algn="l"/>
                <a:tab pos="901700" algn="l"/>
              </a:tabLst>
            </a:pPr>
            <a:r>
              <a:rPr lang="en-GB" sz="5000" spc="15" dirty="0">
                <a:latin typeface="Arial"/>
                <a:cs typeface="Arial"/>
              </a:rPr>
              <a:t>What is the area of the tabletop?</a:t>
            </a:r>
            <a:endParaRPr lang="en-GB" sz="5000" dirty="0">
              <a:latin typeface="Arial"/>
              <a:cs typeface="Arial"/>
            </a:endParaRPr>
          </a:p>
        </p:txBody>
      </p:sp>
      <p:sp>
        <p:nvSpPr>
          <p:cNvPr id="56" name="object 5">
            <a:extLst>
              <a:ext uri="{FF2B5EF4-FFF2-40B4-BE49-F238E27FC236}">
                <a16:creationId xmlns:a16="http://schemas.microsoft.com/office/drawing/2014/main" id="{1E48AE49-5997-E104-9162-D91EE2D5583B}"/>
              </a:ext>
            </a:extLst>
          </p:cNvPr>
          <p:cNvSpPr txBox="1"/>
          <p:nvPr/>
        </p:nvSpPr>
        <p:spPr>
          <a:xfrm>
            <a:off x="7630588" y="9234018"/>
            <a:ext cx="5579039" cy="1169551"/>
          </a:xfrm>
          <a:prstGeom prst="rect">
            <a:avLst/>
          </a:prstGeom>
          <a:solidFill>
            <a:srgbClr val="D3E9FF"/>
          </a:solidFill>
        </p:spPr>
        <p:txBody>
          <a:bodyPr vert="horz" wrap="square" lIns="0" tIns="15240" rIns="0" bIns="0" rtlCol="0">
            <a:spAutoFit/>
          </a:bodyPr>
          <a:lstStyle/>
          <a:p>
            <a:r>
              <a:rPr lang="en-GB" sz="2500" spc="15" dirty="0">
                <a:latin typeface="Arial"/>
                <a:cs typeface="Arial"/>
              </a:rPr>
              <a:t>If 1 m</a:t>
            </a:r>
            <a:r>
              <a:rPr lang="en-GB" sz="2500" spc="15" baseline="30000" dirty="0">
                <a:latin typeface="Arial"/>
                <a:cs typeface="Arial"/>
              </a:rPr>
              <a:t>2 </a:t>
            </a:r>
            <a:r>
              <a:rPr lang="en-GB" sz="2500" spc="15" dirty="0">
                <a:latin typeface="Arial"/>
                <a:cs typeface="Arial"/>
              </a:rPr>
              <a:t>would experience a force of 2000 N, what area would experience a force of 800 N?</a:t>
            </a:r>
            <a:endParaRPr lang="en-US" sz="2500" dirty="0">
              <a:latin typeface="Arial" panose="020B0604020202020204" pitchFamily="34" charset="0"/>
            </a:endParaRP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82FEDAE9-73C3-A983-3C59-C8655FCF68B9}"/>
              </a:ext>
            </a:extLst>
          </p:cNvPr>
          <p:cNvSpPr/>
          <p:nvPr/>
        </p:nvSpPr>
        <p:spPr>
          <a:xfrm>
            <a:off x="2753983" y="7121496"/>
            <a:ext cx="7974602" cy="1765700"/>
          </a:xfrm>
          <a:prstGeom prst="parallelogram">
            <a:avLst>
              <a:gd name="adj" fmla="val 154319"/>
            </a:avLst>
          </a:prstGeom>
          <a:blipFill>
            <a:blip r:embed="rId3">
              <a:alphaModFix amt="24972"/>
            </a:blip>
            <a:tile tx="0" ty="0" sx="62000" sy="99000" flip="none" algn="tl"/>
          </a:blip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 dirty="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58D016-975D-8BFA-2A24-5F59B620439D}"/>
              </a:ext>
            </a:extLst>
          </p:cNvPr>
          <p:cNvSpPr txBox="1"/>
          <p:nvPr/>
        </p:nvSpPr>
        <p:spPr>
          <a:xfrm rot="3420000">
            <a:off x="5194195" y="7259293"/>
            <a:ext cx="2700419" cy="1569660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GB" sz="9600" spc="15" dirty="0">
                <a:latin typeface="Arial"/>
                <a:cs typeface="Arial"/>
              </a:rPr>
              <a:t>1 m</a:t>
            </a:r>
            <a:r>
              <a:rPr lang="en-GB" sz="9600" spc="15" baseline="30000" dirty="0">
                <a:latin typeface="Arial"/>
                <a:cs typeface="Arial"/>
              </a:rPr>
              <a:t>2</a:t>
            </a:r>
            <a:endParaRPr lang="en-US" sz="9600" baseline="30000" dirty="0">
              <a:latin typeface="Arial" panose="020B0604020202020204" pitchFamily="34" charset="0"/>
            </a:endParaRP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2872AD4E-3E6E-9477-F023-24C6ABBCF603}"/>
              </a:ext>
            </a:extLst>
          </p:cNvPr>
          <p:cNvSpPr/>
          <p:nvPr/>
        </p:nvSpPr>
        <p:spPr>
          <a:xfrm>
            <a:off x="5953219" y="6394556"/>
            <a:ext cx="1576130" cy="1619416"/>
          </a:xfrm>
          <a:prstGeom prst="downArrow">
            <a:avLst/>
          </a:prstGeom>
          <a:solidFill>
            <a:srgbClr val="00B050">
              <a:alpha val="40163"/>
            </a:srgbClr>
          </a:solidFill>
          <a:ln w="12700">
            <a:solidFill>
              <a:srgbClr val="00B050">
                <a:alpha val="35000"/>
              </a:srgbClr>
            </a:solidFill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2148D2A6-34BF-70EF-F3C9-3E80CA1E725E}"/>
              </a:ext>
            </a:extLst>
          </p:cNvPr>
          <p:cNvSpPr/>
          <p:nvPr/>
        </p:nvSpPr>
        <p:spPr>
          <a:xfrm>
            <a:off x="2980536" y="3724056"/>
            <a:ext cx="7948284" cy="3418077"/>
          </a:xfrm>
          <a:prstGeom prst="cube">
            <a:avLst>
              <a:gd name="adj" fmla="val 79906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C6F9ED-D474-6ECE-2EBB-89EB3D90CC5D}"/>
              </a:ext>
            </a:extLst>
          </p:cNvPr>
          <p:cNvSpPr txBox="1"/>
          <p:nvPr/>
        </p:nvSpPr>
        <p:spPr>
          <a:xfrm rot="3420000">
            <a:off x="4729292" y="4234988"/>
            <a:ext cx="4710264" cy="1862048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GB" sz="11500" spc="15" dirty="0">
                <a:solidFill>
                  <a:srgbClr val="7030A0"/>
                </a:solidFill>
                <a:latin typeface="Arial"/>
                <a:cs typeface="Arial"/>
              </a:rPr>
              <a:t>2000</a:t>
            </a:r>
            <a:r>
              <a:rPr lang="en-GB" sz="9600" spc="15" dirty="0">
                <a:solidFill>
                  <a:srgbClr val="7030A0"/>
                </a:solidFill>
                <a:latin typeface="Arial"/>
                <a:cs typeface="Arial"/>
              </a:rPr>
              <a:t> N</a:t>
            </a:r>
            <a:endParaRPr lang="en-US" sz="9600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29" name="Parallelogram 28">
            <a:extLst>
              <a:ext uri="{FF2B5EF4-FFF2-40B4-BE49-F238E27FC236}">
                <a16:creationId xmlns:a16="http://schemas.microsoft.com/office/drawing/2014/main" id="{E442C59E-7260-752D-9918-40FAD4D6095E}"/>
              </a:ext>
            </a:extLst>
          </p:cNvPr>
          <p:cNvSpPr/>
          <p:nvPr/>
        </p:nvSpPr>
        <p:spPr>
          <a:xfrm>
            <a:off x="11508051" y="7071646"/>
            <a:ext cx="4814151" cy="1765700"/>
          </a:xfrm>
          <a:prstGeom prst="parallelogram">
            <a:avLst>
              <a:gd name="adj" fmla="val 154319"/>
            </a:avLst>
          </a:prstGeom>
          <a:blipFill>
            <a:blip r:embed="rId3">
              <a:alphaModFix amt="24972"/>
            </a:blip>
            <a:tile tx="0" ty="0" sx="62000" sy="99000" flip="none" algn="tl"/>
          </a:blip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 dirty="0">
              <a:latin typeface="Arial" panose="020B0604020202020204" pitchFamily="34" charset="0"/>
            </a:endParaRPr>
          </a:p>
        </p:txBody>
      </p:sp>
      <p:sp>
        <p:nvSpPr>
          <p:cNvPr id="47" name="Down Arrow 46">
            <a:extLst>
              <a:ext uri="{FF2B5EF4-FFF2-40B4-BE49-F238E27FC236}">
                <a16:creationId xmlns:a16="http://schemas.microsoft.com/office/drawing/2014/main" id="{740A3F93-CA65-A45C-0664-3DEFAE1BD3C6}"/>
              </a:ext>
            </a:extLst>
          </p:cNvPr>
          <p:cNvSpPr/>
          <p:nvPr/>
        </p:nvSpPr>
        <p:spPr>
          <a:xfrm>
            <a:off x="13119464" y="5654675"/>
            <a:ext cx="1576130" cy="2302283"/>
          </a:xfrm>
          <a:prstGeom prst="downArrow">
            <a:avLst/>
          </a:prstGeom>
          <a:solidFill>
            <a:srgbClr val="00B050">
              <a:alpha val="40163"/>
            </a:srgbClr>
          </a:solidFill>
          <a:ln w="12700">
            <a:solidFill>
              <a:srgbClr val="00B050">
                <a:alpha val="35000"/>
              </a:srgbClr>
            </a:solidFill>
          </a:ln>
          <a:effectLst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2" name="Cube 31">
            <a:extLst>
              <a:ext uri="{FF2B5EF4-FFF2-40B4-BE49-F238E27FC236}">
                <a16:creationId xmlns:a16="http://schemas.microsoft.com/office/drawing/2014/main" id="{2DF549CB-416A-F73D-68DC-F39A74489B65}"/>
              </a:ext>
            </a:extLst>
          </p:cNvPr>
          <p:cNvSpPr/>
          <p:nvPr/>
        </p:nvSpPr>
        <p:spPr>
          <a:xfrm>
            <a:off x="11734604" y="3674206"/>
            <a:ext cx="4798262" cy="3418077"/>
          </a:xfrm>
          <a:prstGeom prst="cube">
            <a:avLst>
              <a:gd name="adj" fmla="val 79906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>
              <a:rot lat="300000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2043382-C44C-1D88-3130-4A1A4AF78739}"/>
              </a:ext>
            </a:extLst>
          </p:cNvPr>
          <p:cNvSpPr txBox="1"/>
          <p:nvPr/>
        </p:nvSpPr>
        <p:spPr>
          <a:xfrm rot="3420000">
            <a:off x="13033603" y="4667587"/>
            <a:ext cx="2247731" cy="1015663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GB" sz="6000" spc="15" dirty="0">
                <a:solidFill>
                  <a:srgbClr val="7030A0"/>
                </a:solidFill>
                <a:latin typeface="Arial"/>
                <a:cs typeface="Arial"/>
              </a:rPr>
              <a:t>800 N</a:t>
            </a:r>
            <a:endParaRPr lang="en-US" sz="6000"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52" name="Arc 51">
            <a:extLst>
              <a:ext uri="{FF2B5EF4-FFF2-40B4-BE49-F238E27FC236}">
                <a16:creationId xmlns:a16="http://schemas.microsoft.com/office/drawing/2014/main" id="{93332F94-9693-3F64-D501-10F58C62F4C1}"/>
              </a:ext>
            </a:extLst>
          </p:cNvPr>
          <p:cNvSpPr/>
          <p:nvPr/>
        </p:nvSpPr>
        <p:spPr>
          <a:xfrm>
            <a:off x="12535322" y="8228006"/>
            <a:ext cx="2160272" cy="1789007"/>
          </a:xfrm>
          <a:prstGeom prst="arc">
            <a:avLst>
              <a:gd name="adj1" fmla="val 18840188"/>
              <a:gd name="adj2" fmla="val 6142649"/>
            </a:avLst>
          </a:prstGeom>
          <a:ln w="25400"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3D9822-159B-4C79-F4D3-13711C9260B9}"/>
              </a:ext>
            </a:extLst>
          </p:cNvPr>
          <p:cNvSpPr txBox="1"/>
          <p:nvPr/>
        </p:nvSpPr>
        <p:spPr>
          <a:xfrm rot="3420000">
            <a:off x="12711960" y="7550583"/>
            <a:ext cx="2153795" cy="1107996"/>
          </a:xfrm>
          <a:prstGeom prst="rect">
            <a:avLst/>
          </a:prstGeom>
          <a:noFill/>
          <a:scene3d>
            <a:camera prst="orthographicFront">
              <a:rot lat="3600000" lon="17940000" rev="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en-GB" sz="6600" spc="15" dirty="0">
                <a:latin typeface="Arial"/>
                <a:cs typeface="Arial"/>
              </a:rPr>
              <a:t>__m</a:t>
            </a:r>
            <a:r>
              <a:rPr lang="en-GB" sz="6600" spc="15" baseline="30000" dirty="0">
                <a:latin typeface="Arial"/>
                <a:cs typeface="Arial"/>
              </a:rPr>
              <a:t>2</a:t>
            </a:r>
            <a:endParaRPr lang="en-US" sz="6600" baseline="30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672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ree box cardboard cube vector">
            <a:extLst>
              <a:ext uri="{FF2B5EF4-FFF2-40B4-BE49-F238E27FC236}">
                <a16:creationId xmlns:a16="http://schemas.microsoft.com/office/drawing/2014/main" id="{9615AEF9-CC25-112A-B3DE-5BFD4CFD0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1994" y="3651377"/>
            <a:ext cx="2733675" cy="307997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ree box cardboard cube vector">
            <a:extLst>
              <a:ext uri="{FF2B5EF4-FFF2-40B4-BE49-F238E27FC236}">
                <a16:creationId xmlns:a16="http://schemas.microsoft.com/office/drawing/2014/main" id="{282245F8-D348-CAA3-36C7-7CB70F6BD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4396" y="2170166"/>
            <a:ext cx="2733675" cy="3079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ree box cardboard cube vector">
            <a:extLst>
              <a:ext uri="{FF2B5EF4-FFF2-40B4-BE49-F238E27FC236}">
                <a16:creationId xmlns:a16="http://schemas.microsoft.com/office/drawing/2014/main" id="{F4E27120-9BFA-06FB-195A-E9607FA74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6155" y="2964227"/>
            <a:ext cx="2733675" cy="307997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Free box cardboard cube vector">
            <a:extLst>
              <a:ext uri="{FF2B5EF4-FFF2-40B4-BE49-F238E27FC236}">
                <a16:creationId xmlns:a16="http://schemas.microsoft.com/office/drawing/2014/main" id="{2CE3C7F6-7B68-5D44-DE0A-99FD3592A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4430" y="3772009"/>
            <a:ext cx="2590800" cy="317768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Free box cardboard cube vector">
            <a:extLst>
              <a:ext uri="{FF2B5EF4-FFF2-40B4-BE49-F238E27FC236}">
                <a16:creationId xmlns:a16="http://schemas.microsoft.com/office/drawing/2014/main" id="{669785CB-A6D1-B612-E02C-E83A91ABB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343" y="3637847"/>
            <a:ext cx="2733675" cy="317768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Table 35">
            <a:extLst>
              <a:ext uri="{FF2B5EF4-FFF2-40B4-BE49-F238E27FC236}">
                <a16:creationId xmlns:a16="http://schemas.microsoft.com/office/drawing/2014/main" id="{E1160EC2-50AD-7EF5-B7CA-84342C01B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187168"/>
              </p:ext>
            </p:extLst>
          </p:nvPr>
        </p:nvGraphicFramePr>
        <p:xfrm>
          <a:off x="1080000" y="7254875"/>
          <a:ext cx="1758265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6660">
                  <a:extLst>
                    <a:ext uri="{9D8B030D-6E8A-4147-A177-3AD203B41FA5}">
                      <a16:colId xmlns:a16="http://schemas.microsoft.com/office/drawing/2014/main" val="1608134931"/>
                    </a:ext>
                  </a:extLst>
                </a:gridCol>
                <a:gridCol w="2232665">
                  <a:extLst>
                    <a:ext uri="{9D8B030D-6E8A-4147-A177-3AD203B41FA5}">
                      <a16:colId xmlns:a16="http://schemas.microsoft.com/office/drawing/2014/main" val="2158166392"/>
                    </a:ext>
                  </a:extLst>
                </a:gridCol>
                <a:gridCol w="2232665">
                  <a:extLst>
                    <a:ext uri="{9D8B030D-6E8A-4147-A177-3AD203B41FA5}">
                      <a16:colId xmlns:a16="http://schemas.microsoft.com/office/drawing/2014/main" val="2478134043"/>
                    </a:ext>
                  </a:extLst>
                </a:gridCol>
                <a:gridCol w="2232665">
                  <a:extLst>
                    <a:ext uri="{9D8B030D-6E8A-4147-A177-3AD203B41FA5}">
                      <a16:colId xmlns:a16="http://schemas.microsoft.com/office/drawing/2014/main" val="1334352642"/>
                    </a:ext>
                  </a:extLst>
                </a:gridCol>
                <a:gridCol w="2232665">
                  <a:extLst>
                    <a:ext uri="{9D8B030D-6E8A-4147-A177-3AD203B41FA5}">
                      <a16:colId xmlns:a16="http://schemas.microsoft.com/office/drawing/2014/main" val="593154828"/>
                    </a:ext>
                  </a:extLst>
                </a:gridCol>
                <a:gridCol w="2232665">
                  <a:extLst>
                    <a:ext uri="{9D8B030D-6E8A-4147-A177-3AD203B41FA5}">
                      <a16:colId xmlns:a16="http://schemas.microsoft.com/office/drawing/2014/main" val="104704150"/>
                    </a:ext>
                  </a:extLst>
                </a:gridCol>
                <a:gridCol w="2232665">
                  <a:extLst>
                    <a:ext uri="{9D8B030D-6E8A-4147-A177-3AD203B41FA5}">
                      <a16:colId xmlns:a16="http://schemas.microsoft.com/office/drawing/2014/main" val="1463362817"/>
                    </a:ext>
                  </a:extLst>
                </a:gridCol>
              </a:tblGrid>
              <a:tr h="922785">
                <a:tc>
                  <a:txBody>
                    <a:bodyPr/>
                    <a:lstStyle/>
                    <a:p>
                      <a:r>
                        <a:rPr lang="en-GB" sz="3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Force</a:t>
                      </a:r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exerted on the floor by the boxes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000" b="0" i="0" u="none" strike="noStrike" kern="0" cap="none" spc="-6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endParaRPr kumimoji="0" lang="en-GB" sz="3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Noteworthy Light" panose="02000400000000000000" pitchFamily="2" charset="77"/>
                          <a:cs typeface="Arial" panose="020B0604020202020204" pitchFamily="34" charset="0"/>
                        </a:rPr>
                        <a:t>260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000" b="0" i="0" u="none" strike="noStrike" kern="0" cap="none" spc="-6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endParaRPr kumimoji="0" lang="en-GB" sz="3000" b="0" i="0" u="none" strike="noStrike" kern="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Noteworthy Light" panose="02000400000000000000" pitchFamily="2" charset="77"/>
                          <a:cs typeface="Arial" panose="020B0604020202020204" pitchFamily="34" charset="0"/>
                        </a:rPr>
                        <a:t>260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000" b="0" i="0" u="none" strike="noStrike" kern="0" cap="none" spc="-6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endParaRPr kumimoji="0" lang="en-GB" sz="3000" b="0" i="0" u="none" strike="noStrike" kern="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512550"/>
                  </a:ext>
                </a:extLst>
              </a:tr>
              <a:tr h="922785">
                <a:tc>
                  <a:txBody>
                    <a:bodyPr/>
                    <a:lstStyle/>
                    <a:p>
                      <a:r>
                        <a:rPr lang="en-GB" sz="3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</a:t>
                      </a:r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boxes in contact with the floor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000" b="0" i="0" u="none" strike="noStrike" kern="0" cap="none" spc="-6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</a:t>
                      </a:r>
                      <a:r>
                        <a:rPr kumimoji="0" lang="en-GB" sz="3000" b="0" i="0" u="none" strike="noStrike" kern="0" cap="none" spc="-65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kumimoji="0" lang="en-GB" sz="3000" b="0" i="0" u="none" strike="noStrike" kern="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Noteworthy Light" panose="02000400000000000000" pitchFamily="2" charset="77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000" b="0" i="0" u="none" strike="noStrike" kern="0" cap="none" spc="-6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</a:t>
                      </a:r>
                      <a:r>
                        <a:rPr kumimoji="0" lang="en-GB" sz="3000" b="0" i="0" u="none" strike="noStrike" kern="0" cap="none" spc="-65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kumimoji="0" lang="en-GB" sz="3000" b="0" i="0" u="none" strike="noStrike" kern="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Noteworthy Light" panose="02000400000000000000" pitchFamily="2" charset="77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000" b="0" i="0" u="none" strike="noStrike" kern="0" cap="none" spc="-6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</a:t>
                      </a:r>
                      <a:r>
                        <a:rPr kumimoji="0" lang="en-GB" sz="3000" b="0" i="0" u="none" strike="noStrike" kern="0" cap="none" spc="-65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kumimoji="0" lang="en-GB" sz="3000" b="0" i="0" u="none" strike="noStrike" kern="0" cap="none" spc="0" normalizeH="0" baseline="3000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089860"/>
                  </a:ext>
                </a:extLst>
              </a:tr>
              <a:tr h="922785">
                <a:tc>
                  <a:txBody>
                    <a:bodyPr/>
                    <a:lstStyle/>
                    <a:p>
                      <a:r>
                        <a:rPr lang="en-GB" sz="3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</a:t>
                      </a:r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on the floor due to the boxes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000" b="0" i="0" u="none" strike="noStrike" kern="0" cap="none" spc="-6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N/m</a:t>
                      </a:r>
                      <a:r>
                        <a:rPr kumimoji="0" lang="en-GB" sz="3000" b="0" i="0" u="none" strike="noStrike" kern="0" cap="none" spc="-65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GB" sz="3000" b="0" baseline="30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Noteworthy Light" panose="02000400000000000000" pitchFamily="2" charset="77"/>
                          <a:cs typeface="Arial" panose="020B0604020202020204" pitchFamily="34" charset="0"/>
                        </a:rPr>
                        <a:t>260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000" b="0" i="0" u="none" strike="noStrike" kern="0" cap="none" spc="-6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N/m</a:t>
                      </a:r>
                      <a:r>
                        <a:rPr kumimoji="0" lang="en-GB" sz="3000" b="0" i="0" u="none" strike="noStrike" kern="0" cap="none" spc="-65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GB" sz="3000" b="0" baseline="30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Noteworthy Light" panose="02000400000000000000" pitchFamily="2" charset="77"/>
                          <a:cs typeface="Arial" panose="020B0604020202020204" pitchFamily="34" charset="0"/>
                        </a:rPr>
                        <a:t>130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3000" b="0" i="0" u="none" strike="noStrike" kern="0" cap="none" spc="-65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N/m</a:t>
                      </a:r>
                      <a:r>
                        <a:rPr kumimoji="0" lang="en-GB" sz="3000" b="0" i="0" u="none" strike="noStrike" kern="0" cap="none" spc="-65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GB" sz="3000" b="0" baseline="30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792009"/>
                  </a:ext>
                </a:extLst>
              </a:tr>
            </a:tbl>
          </a:graphicData>
        </a:graphic>
      </p:graphicFrame>
      <p:sp>
        <p:nvSpPr>
          <p:cNvPr id="24" name="object 2">
            <a:extLst>
              <a:ext uri="{FF2B5EF4-FFF2-40B4-BE49-F238E27FC236}">
                <a16:creationId xmlns:a16="http://schemas.microsoft.com/office/drawing/2014/main" id="{4982F0CC-F69B-32EE-2170-F15A66CF3BED}"/>
              </a:ext>
            </a:extLst>
          </p:cNvPr>
          <p:cNvSpPr txBox="1">
            <a:spLocks/>
          </p:cNvSpPr>
          <p:nvPr/>
        </p:nvSpPr>
        <p:spPr>
          <a:xfrm>
            <a:off x="6437365" y="720000"/>
            <a:ext cx="7233284" cy="11817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>
              <a:defRPr sz="755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algn="ctr">
              <a:spcBef>
                <a:spcPts val="135"/>
              </a:spcBef>
            </a:pPr>
            <a:r>
              <a:rPr lang="en-GB" kern="0" spc="-5" dirty="0"/>
              <a:t>Consider this</a:t>
            </a:r>
            <a:endParaRPr lang="en-GB" kern="0" spc="65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674282-8EF9-AB87-7032-7572D8B122C3}"/>
              </a:ext>
            </a:extLst>
          </p:cNvPr>
          <p:cNvSpPr/>
          <p:nvPr/>
        </p:nvSpPr>
        <p:spPr>
          <a:xfrm>
            <a:off x="10645554" y="7310490"/>
            <a:ext cx="2649062" cy="8829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Click to reveal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6BA816-6A38-9C3E-6757-73A6D1EFFA22}"/>
              </a:ext>
            </a:extLst>
          </p:cNvPr>
          <p:cNvSpPr/>
          <p:nvPr/>
        </p:nvSpPr>
        <p:spPr>
          <a:xfrm>
            <a:off x="10614300" y="8311036"/>
            <a:ext cx="2649062" cy="8829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Click to reveal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6C00ED-6694-27FD-C68B-83E8F6007849}"/>
              </a:ext>
            </a:extLst>
          </p:cNvPr>
          <p:cNvSpPr/>
          <p:nvPr/>
        </p:nvSpPr>
        <p:spPr>
          <a:xfrm>
            <a:off x="10645554" y="9311582"/>
            <a:ext cx="2649062" cy="8829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Click to reveal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4FF2DE8-4743-1950-714F-0AFC13847127}"/>
              </a:ext>
            </a:extLst>
          </p:cNvPr>
          <p:cNvSpPr/>
          <p:nvPr/>
        </p:nvSpPr>
        <p:spPr>
          <a:xfrm>
            <a:off x="15452730" y="7310489"/>
            <a:ext cx="2649062" cy="8829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Click to reveal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0A5B01-297E-4AB9-6A10-AEDC7F1EC2FC}"/>
              </a:ext>
            </a:extLst>
          </p:cNvPr>
          <p:cNvSpPr/>
          <p:nvPr/>
        </p:nvSpPr>
        <p:spPr>
          <a:xfrm>
            <a:off x="15452730" y="8311035"/>
            <a:ext cx="2649062" cy="8829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Click to reveal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D99F6D-53EC-0464-0E02-DB67B087EB9D}"/>
              </a:ext>
            </a:extLst>
          </p:cNvPr>
          <p:cNvSpPr/>
          <p:nvPr/>
        </p:nvSpPr>
        <p:spPr>
          <a:xfrm>
            <a:off x="15452730" y="9311581"/>
            <a:ext cx="2649062" cy="8829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Click to reveal</a:t>
            </a:r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F90E1AF7-56C3-0A70-55FA-7764E9A25726}"/>
              </a:ext>
            </a:extLst>
          </p:cNvPr>
          <p:cNvSpPr txBox="1"/>
          <p:nvPr/>
        </p:nvSpPr>
        <p:spPr>
          <a:xfrm>
            <a:off x="1112255" y="2559689"/>
            <a:ext cx="3757688" cy="1169551"/>
          </a:xfrm>
          <a:prstGeom prst="rect">
            <a:avLst/>
          </a:prstGeom>
          <a:solidFill>
            <a:srgbClr val="D3E9FF"/>
          </a:solidFill>
        </p:spPr>
        <p:txBody>
          <a:bodyPr vert="horz" wrap="square" lIns="0" tIns="15240" rIns="0" bIns="0" rtlCol="0">
            <a:spAutoFit/>
          </a:bodyPr>
          <a:lstStyle/>
          <a:p>
            <a:r>
              <a:rPr lang="en-GB" sz="2500" spc="15" dirty="0">
                <a:latin typeface="Arial"/>
                <a:cs typeface="Arial"/>
              </a:rPr>
              <a:t>Assume these boxes are all the same shape and weight.</a:t>
            </a:r>
            <a:endParaRPr lang="en-US" sz="25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34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40464" y="720000"/>
            <a:ext cx="4415790" cy="11817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lang="en-GB" sz="7500" spc="60" dirty="0"/>
              <a:t>Context</a:t>
            </a:r>
            <a:endParaRPr sz="7500" spc="60" dirty="0"/>
          </a:p>
        </p:txBody>
      </p:sp>
      <p:sp>
        <p:nvSpPr>
          <p:cNvPr id="3" name="object 3"/>
          <p:cNvSpPr txBox="1"/>
          <p:nvPr/>
        </p:nvSpPr>
        <p:spPr>
          <a:xfrm>
            <a:off x="7200000" y="2160000"/>
            <a:ext cx="11125200" cy="841147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76200" marR="55880">
              <a:lnSpc>
                <a:spcPts val="4780"/>
              </a:lnSpc>
              <a:spcBef>
                <a:spcPts val="395"/>
              </a:spcBef>
            </a:pPr>
            <a:r>
              <a:rPr lang="en-GB" sz="3500" b="1" spc="15" dirty="0">
                <a:latin typeface="Arial" panose="020B0604020202020204" pitchFamily="34" charset="0"/>
                <a:cs typeface="Arial" panose="020B0604020202020204" pitchFamily="34" charset="0"/>
              </a:rPr>
              <a:t>What do various levels of pressure feel like?</a:t>
            </a:r>
          </a:p>
          <a:p>
            <a:pPr marL="76200" marR="55880">
              <a:lnSpc>
                <a:spcPts val="4780"/>
              </a:lnSpc>
              <a:spcBef>
                <a:spcPts val="395"/>
              </a:spcBef>
            </a:pPr>
            <a:endParaRPr lang="en-GB" sz="3500" spc="1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6200" marR="55880">
              <a:lnSpc>
                <a:spcPts val="4780"/>
              </a:lnSpc>
              <a:spcBef>
                <a:spcPts val="395"/>
              </a:spcBef>
            </a:pPr>
            <a:r>
              <a:rPr lang="en-GB" sz="3500" spc="15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N/m</a:t>
            </a:r>
            <a:r>
              <a:rPr lang="en-GB" sz="3500" spc="15" baseline="30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3500" spc="15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 Pa</a:t>
            </a:r>
            <a:r>
              <a:rPr lang="en-GB" sz="3500" spc="15" dirty="0">
                <a:latin typeface="Arial" panose="020B0604020202020204" pitchFamily="34" charset="0"/>
                <a:cs typeface="Arial" panose="020B0604020202020204" pitchFamily="34" charset="0"/>
              </a:rPr>
              <a:t>, which is a very small amount of pressure. A 1 Pa change in pressure would be too small for a human to detect.</a:t>
            </a:r>
          </a:p>
          <a:p>
            <a:pPr marL="76200" marR="55880">
              <a:lnSpc>
                <a:spcPts val="4780"/>
              </a:lnSpc>
              <a:spcBef>
                <a:spcPts val="395"/>
              </a:spcBef>
            </a:pPr>
            <a:endParaRPr lang="en-GB" sz="3500" spc="1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6200" marR="55880">
              <a:lnSpc>
                <a:spcPts val="4780"/>
              </a:lnSpc>
              <a:spcBef>
                <a:spcPts val="395"/>
              </a:spcBef>
            </a:pPr>
            <a:r>
              <a:rPr lang="en-GB" sz="3500" spc="15" dirty="0">
                <a:latin typeface="Arial" panose="020B0604020202020204" pitchFamily="34" charset="0"/>
                <a:cs typeface="Arial" panose="020B0604020202020204" pitchFamily="34" charset="0"/>
              </a:rPr>
              <a:t>Water 1 cm deep in a container causes a pressure of around </a:t>
            </a:r>
            <a:r>
              <a:rPr lang="en-GB" sz="3500" spc="15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Pa </a:t>
            </a:r>
            <a:r>
              <a:rPr lang="en-GB" sz="3500" spc="15" dirty="0">
                <a:latin typeface="Arial" panose="020B0604020202020204" pitchFamily="34" charset="0"/>
                <a:cs typeface="Arial" panose="020B0604020202020204" pitchFamily="34" charset="0"/>
              </a:rPr>
              <a:t>on the base of the container.</a:t>
            </a:r>
          </a:p>
          <a:p>
            <a:pPr marL="76200" marR="55880">
              <a:lnSpc>
                <a:spcPts val="4780"/>
              </a:lnSpc>
              <a:spcBef>
                <a:spcPts val="395"/>
              </a:spcBef>
            </a:pPr>
            <a:endParaRPr lang="en-GB" sz="3500" spc="1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6200" marR="55880">
              <a:lnSpc>
                <a:spcPts val="4780"/>
              </a:lnSpc>
              <a:spcBef>
                <a:spcPts val="395"/>
              </a:spcBef>
            </a:pPr>
            <a:r>
              <a:rPr lang="en-GB" sz="3500" spc="15" dirty="0">
                <a:latin typeface="Arial" panose="020B0604020202020204" pitchFamily="34" charset="0"/>
                <a:cs typeface="Arial" panose="020B0604020202020204" pitchFamily="34" charset="0"/>
              </a:rPr>
              <a:t>The air pressure at sea level is typically around </a:t>
            </a:r>
            <a:r>
              <a:rPr lang="en-GB" sz="3500" spc="15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100,000 Pa</a:t>
            </a:r>
            <a:r>
              <a:rPr lang="en-GB" sz="3500" spc="15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6200" marR="55880">
              <a:lnSpc>
                <a:spcPts val="4780"/>
              </a:lnSpc>
              <a:spcBef>
                <a:spcPts val="395"/>
              </a:spcBef>
            </a:pPr>
            <a:endParaRPr lang="en-GB" sz="3500" spc="1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6200" marR="55880">
              <a:lnSpc>
                <a:spcPts val="4780"/>
              </a:lnSpc>
              <a:spcBef>
                <a:spcPts val="395"/>
              </a:spcBef>
            </a:pPr>
            <a:r>
              <a:rPr lang="en-GB" sz="3500" spc="15" dirty="0">
                <a:latin typeface="Arial" panose="020B0604020202020204" pitchFamily="34" charset="0"/>
                <a:cs typeface="Arial" panose="020B0604020202020204" pitchFamily="34" charset="0"/>
              </a:rPr>
              <a:t>The pressure in a car tyre is around </a:t>
            </a:r>
            <a:r>
              <a:rPr lang="en-GB" sz="3500" spc="15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250,000 Pa</a:t>
            </a:r>
            <a:r>
              <a:rPr lang="en-GB" sz="3500" spc="15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Free blaise pascal mathematician philosopher vector">
            <a:extLst>
              <a:ext uri="{FF2B5EF4-FFF2-40B4-BE49-F238E27FC236}">
                <a16:creationId xmlns:a16="http://schemas.microsoft.com/office/drawing/2014/main" id="{05C3C145-127F-8722-829B-F76F29BE6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5875"/>
            <a:ext cx="6250235" cy="748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DA29CF04-E4AA-E0FC-25AD-880DE8C7F51E}"/>
              </a:ext>
            </a:extLst>
          </p:cNvPr>
          <p:cNvSpPr txBox="1"/>
          <p:nvPr/>
        </p:nvSpPr>
        <p:spPr>
          <a:xfrm>
            <a:off x="878135" y="720000"/>
            <a:ext cx="5821115" cy="24611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wrap="square" lIns="0" tIns="50165" rIns="0" bIns="0" rtlCol="0">
            <a:spAutoFit/>
          </a:bodyPr>
          <a:lstStyle/>
          <a:p>
            <a:pPr marL="76200" marR="55880">
              <a:lnSpc>
                <a:spcPts val="4780"/>
              </a:lnSpc>
              <a:spcBef>
                <a:spcPts val="395"/>
              </a:spcBef>
            </a:pPr>
            <a:r>
              <a:rPr lang="en-GB" sz="3500" spc="15" dirty="0">
                <a:latin typeface="Arial" panose="020B0604020202020204" pitchFamily="34" charset="0"/>
                <a:cs typeface="Arial" panose="020B0604020202020204" pitchFamily="34" charset="0"/>
              </a:rPr>
              <a:t>The pascal (Pa) is named after Blaise Pascal, after whom Pascal’s triangle and Pascal’s wager are named.</a:t>
            </a:r>
            <a:endParaRPr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605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</TotalTime>
  <Words>383</Words>
  <Application>Microsoft Macintosh PowerPoint</Application>
  <PresentationFormat>Custom</PresentationFormat>
  <Paragraphs>76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Consider this</vt:lpstr>
      <vt:lpstr>PowerPoint Presentation</vt:lpstr>
      <vt:lpstr>PowerPoint Presentation</vt:lpstr>
      <vt:lpstr>PowerPoint Presentation</vt:lpstr>
      <vt:lpstr>PowerPoint Presentation</vt:lpstr>
      <vt:lpstr>Context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 this</dc:title>
  <dc:subject/>
  <dc:creator>BossMaths</dc:creator>
  <cp:keywords/>
  <dc:description/>
  <cp:lastModifiedBy>Sudeep Gokar</cp:lastModifiedBy>
  <cp:revision>50</cp:revision>
  <cp:lastPrinted>2023-06-28T22:17:15Z</cp:lastPrinted>
  <dcterms:created xsi:type="dcterms:W3CDTF">2020-04-18T08:15:28Z</dcterms:created>
  <dcterms:modified xsi:type="dcterms:W3CDTF">2023-07-26T18:19:39Z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2020-04-18T10:00:00Z</vt:filetime>
  </property>
</Properties>
</file>