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381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78"/>
  </p:normalViewPr>
  <p:slideViewPr>
    <p:cSldViewPr snapToGrid="0" snapToObjects="1">
      <p:cViewPr varScale="1">
        <p:scale>
          <a:sx n="115" d="100"/>
          <a:sy n="115" d="100"/>
        </p:scale>
        <p:origin x="45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1600">
        <a:latin typeface="Helvetica Neue"/>
        <a:ea typeface="Helvetica Neue"/>
        <a:cs typeface="Helvetica Neue"/>
        <a:sym typeface="Helvetica Neue"/>
      </a:defRPr>
    </a:lvl1pPr>
    <a:lvl2pPr indent="228600" defTabSz="457200" latinLnBrk="0">
      <a:lnSpc>
        <a:spcPct val="117999"/>
      </a:lnSpc>
      <a:defRPr sz="1600">
        <a:latin typeface="Helvetica Neue"/>
        <a:ea typeface="Helvetica Neue"/>
        <a:cs typeface="Helvetica Neue"/>
        <a:sym typeface="Helvetica Neue"/>
      </a:defRPr>
    </a:lvl2pPr>
    <a:lvl3pPr indent="457200" defTabSz="457200" latinLnBrk="0">
      <a:lnSpc>
        <a:spcPct val="117999"/>
      </a:lnSpc>
      <a:defRPr sz="1600">
        <a:latin typeface="Helvetica Neue"/>
        <a:ea typeface="Helvetica Neue"/>
        <a:cs typeface="Helvetica Neue"/>
        <a:sym typeface="Helvetica Neue"/>
      </a:defRPr>
    </a:lvl3pPr>
    <a:lvl4pPr indent="685800" defTabSz="457200" latinLnBrk="0">
      <a:lnSpc>
        <a:spcPct val="117999"/>
      </a:lnSpc>
      <a:defRPr sz="1600">
        <a:latin typeface="Helvetica Neue"/>
        <a:ea typeface="Helvetica Neue"/>
        <a:cs typeface="Helvetica Neue"/>
        <a:sym typeface="Helvetica Neue"/>
      </a:defRPr>
    </a:lvl4pPr>
    <a:lvl5pPr indent="914400" defTabSz="457200" latinLnBrk="0">
      <a:lnSpc>
        <a:spcPct val="117999"/>
      </a:lnSpc>
      <a:defRPr sz="1600">
        <a:latin typeface="Helvetica Neue"/>
        <a:ea typeface="Helvetica Neue"/>
        <a:cs typeface="Helvetica Neue"/>
        <a:sym typeface="Helvetica Neue"/>
      </a:defRPr>
    </a:lvl5pPr>
    <a:lvl6pPr indent="1143000" defTabSz="457200" latinLnBrk="0">
      <a:lnSpc>
        <a:spcPct val="117999"/>
      </a:lnSpc>
      <a:defRPr sz="1600">
        <a:latin typeface="Helvetica Neue"/>
        <a:ea typeface="Helvetica Neue"/>
        <a:cs typeface="Helvetica Neue"/>
        <a:sym typeface="Helvetica Neue"/>
      </a:defRPr>
    </a:lvl6pPr>
    <a:lvl7pPr indent="1371600" defTabSz="457200" latinLnBrk="0">
      <a:lnSpc>
        <a:spcPct val="117999"/>
      </a:lnSpc>
      <a:defRPr sz="1600">
        <a:latin typeface="Helvetica Neue"/>
        <a:ea typeface="Helvetica Neue"/>
        <a:cs typeface="Helvetica Neue"/>
        <a:sym typeface="Helvetica Neue"/>
      </a:defRPr>
    </a:lvl7pPr>
    <a:lvl8pPr indent="1600200" defTabSz="457200" latinLnBrk="0">
      <a:lnSpc>
        <a:spcPct val="117999"/>
      </a:lnSpc>
      <a:defRPr sz="1600">
        <a:latin typeface="Helvetica Neue"/>
        <a:ea typeface="Helvetica Neue"/>
        <a:cs typeface="Helvetica Neue"/>
        <a:sym typeface="Helvetica Neue"/>
      </a:defRPr>
    </a:lvl8pPr>
    <a:lvl9pPr indent="1828800" defTabSz="457200" latinLnBrk="0">
      <a:lnSpc>
        <a:spcPct val="117999"/>
      </a:lnSpc>
      <a:defRPr sz="16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7162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9"/>
          </a:xfrm>
          <a:prstGeom prst="rect">
            <a:avLst/>
          </a:prstGeom>
        </p:spPr>
        <p:txBody>
          <a:bodyPr anchor="b"/>
          <a:lstStyle>
            <a:lvl1pPr>
              <a:defRPr b="0" i="0"/>
            </a:lvl1pPr>
          </a:lstStyle>
          <a:p>
            <a:r>
              <a:rPr dirty="0"/>
              <a:t>Title Text</a:t>
            </a:r>
          </a:p>
        </p:txBody>
      </p:sp>
      <p:sp>
        <p:nvSpPr>
          <p:cNvPr id="12" name="Body Level One…"/>
          <p:cNvSpPr txBox="1">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200" b="0" i="0"/>
            </a:lvl1pPr>
            <a:lvl2pPr marL="0" indent="228600" algn="ctr">
              <a:spcBef>
                <a:spcPts val="0"/>
              </a:spcBef>
              <a:buSzTx/>
              <a:buNone/>
              <a:defRPr sz="4200" b="0" i="0"/>
            </a:lvl2pPr>
            <a:lvl3pPr marL="0" indent="457200" algn="ctr">
              <a:spcBef>
                <a:spcPts val="0"/>
              </a:spcBef>
              <a:buSzTx/>
              <a:buNone/>
              <a:defRPr sz="4200" b="0" i="0"/>
            </a:lvl3pPr>
            <a:lvl4pPr marL="0" indent="685800" algn="ctr">
              <a:spcBef>
                <a:spcPts val="0"/>
              </a:spcBef>
              <a:buSzTx/>
              <a:buNone/>
              <a:defRPr sz="4200" b="0" i="0"/>
            </a:lvl4pPr>
            <a:lvl5pPr marL="0" indent="914400" algn="ctr">
              <a:spcBef>
                <a:spcPts val="0"/>
              </a:spcBef>
              <a:buSzTx/>
              <a:buNone/>
              <a:defRPr sz="42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21"/>
          </p:nvPr>
        </p:nvSpPr>
        <p:spPr>
          <a:xfrm>
            <a:off x="4833937" y="8947546"/>
            <a:ext cx="14716126" cy="660798"/>
          </a:xfrm>
          <a:prstGeom prst="rect">
            <a:avLst/>
          </a:prstGeom>
        </p:spPr>
        <p:txBody>
          <a:bodyPr anchor="t">
            <a:spAutoFit/>
          </a:bodyPr>
          <a:lstStyle>
            <a:lvl1pPr marL="0" indent="0" algn="ctr">
              <a:spcBef>
                <a:spcPts val="0"/>
              </a:spcBef>
              <a:buSzTx/>
              <a:buNone/>
              <a:defRPr sz="3200" b="1" i="0">
                <a:latin typeface="Arial" panose="020B0604020202020204" pitchFamily="34" charset="0"/>
                <a:ea typeface="Arial" panose="020B0604020202020204" pitchFamily="34" charset="0"/>
                <a:cs typeface="Arial" panose="020B0604020202020204" pitchFamily="34" charset="0"/>
                <a:sym typeface="Helvetica"/>
              </a:defRPr>
            </a:lvl1pPr>
          </a:lstStyle>
          <a:p>
            <a:r>
              <a:rPr dirty="0"/>
              <a:t>–Johnny Appleseed</a:t>
            </a:r>
          </a:p>
        </p:txBody>
      </p:sp>
      <p:sp>
        <p:nvSpPr>
          <p:cNvPr id="94" name="“Type a quote here.”"/>
          <p:cNvSpPr>
            <a:spLocks noGrp="1"/>
          </p:cNvSpPr>
          <p:nvPr>
            <p:ph type="body" sz="quarter" idx="22"/>
          </p:nvPr>
        </p:nvSpPr>
        <p:spPr>
          <a:xfrm>
            <a:off x="4833937" y="6026098"/>
            <a:ext cx="14716126" cy="913711"/>
          </a:xfrm>
          <a:prstGeom prst="rect">
            <a:avLst/>
          </a:prstGeom>
        </p:spPr>
        <p:txBody>
          <a:bodyPr>
            <a:spAutoFit/>
          </a:bodyPr>
          <a:lstStyle>
            <a:lvl1pPr marL="0" indent="0" algn="ctr">
              <a:spcBef>
                <a:spcPts val="0"/>
              </a:spcBef>
              <a:buSzTx/>
              <a:buNone/>
              <a:defRPr b="0" i="0"/>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1905000" y="0"/>
            <a:ext cx="21420092" cy="14287501"/>
          </a:xfrm>
          <a:prstGeom prst="rect">
            <a:avLst/>
          </a:prstGeom>
        </p:spPr>
        <p:txBody>
          <a:bodyPr lIns="91439" tIns="45719" rIns="91439" bIns="45719" anchor="t">
            <a:noAutofit/>
          </a:bodyPr>
          <a:lstStyle>
            <a:lvl1pPr>
              <a:defRPr b="0" i="0"/>
            </a:lvl1pPr>
          </a:lstStyle>
          <a:p>
            <a:endParaRPr dirty="0"/>
          </a:p>
        </p:txBody>
      </p:sp>
      <p:sp>
        <p:nvSpPr>
          <p:cNvPr id="103"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21"/>
          </p:nvPr>
        </p:nvSpPr>
        <p:spPr>
          <a:xfrm>
            <a:off x="5307210" y="892968"/>
            <a:ext cx="13751720" cy="9172589"/>
          </a:xfrm>
          <a:prstGeom prst="rect">
            <a:avLst/>
          </a:prstGeom>
        </p:spPr>
        <p:txBody>
          <a:bodyPr lIns="91439" tIns="45719" rIns="91439" bIns="45719" anchor="t">
            <a:noAutofit/>
          </a:bodyPr>
          <a:lstStyle>
            <a:lvl1pPr>
              <a:defRPr b="0" i="0"/>
            </a:lvl1pPr>
          </a:lstStyle>
          <a:p>
            <a:endParaRPr dirty="0"/>
          </a:p>
        </p:txBody>
      </p:sp>
      <p:sp>
        <p:nvSpPr>
          <p:cNvPr id="21" name="Title Text"/>
          <p:cNvSpPr txBox="1">
            <a:spLocks noGrp="1"/>
          </p:cNvSpPr>
          <p:nvPr>
            <p:ph type="title"/>
          </p:nvPr>
        </p:nvSpPr>
        <p:spPr>
          <a:xfrm>
            <a:off x="4833937" y="9447609"/>
            <a:ext cx="14716126" cy="2000251"/>
          </a:xfrm>
          <a:prstGeom prst="rect">
            <a:avLst/>
          </a:prstGeom>
        </p:spPr>
        <p:txBody>
          <a:bodyPr anchor="b"/>
          <a:lstStyle>
            <a:lvl1pPr>
              <a:defRPr b="0" i="0"/>
            </a:lvl1pPr>
          </a:lstStyle>
          <a:p>
            <a:r>
              <a:rPr dirty="0"/>
              <a:t>Title Text</a:t>
            </a:r>
          </a:p>
        </p:txBody>
      </p:sp>
      <p:sp>
        <p:nvSpPr>
          <p:cNvPr id="22" name="Body Level One…"/>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200" b="0" i="0"/>
            </a:lvl1pPr>
            <a:lvl2pPr marL="0" indent="228600" algn="ctr">
              <a:spcBef>
                <a:spcPts val="0"/>
              </a:spcBef>
              <a:buSzTx/>
              <a:buNone/>
              <a:defRPr sz="4200" b="0" i="0"/>
            </a:lvl2pPr>
            <a:lvl3pPr marL="0" indent="457200" algn="ctr">
              <a:spcBef>
                <a:spcPts val="0"/>
              </a:spcBef>
              <a:buSzTx/>
              <a:buNone/>
              <a:defRPr sz="4200" b="0" i="0"/>
            </a:lvl3pPr>
            <a:lvl4pPr marL="0" indent="685800" algn="ctr">
              <a:spcBef>
                <a:spcPts val="0"/>
              </a:spcBef>
              <a:buSzTx/>
              <a:buNone/>
              <a:defRPr sz="4200" b="0" i="0"/>
            </a:lvl4pPr>
            <a:lvl5pPr marL="0" indent="914400" algn="ctr">
              <a:spcBef>
                <a:spcPts val="0"/>
              </a:spcBef>
              <a:buSzTx/>
              <a:buNone/>
              <a:defRPr sz="42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Slide Number"/>
          <p:cNvSpPr txBox="1">
            <a:spLocks noGrp="1"/>
          </p:cNvSpPr>
          <p:nvPr>
            <p:ph type="sldNum" sz="quarter" idx="2"/>
          </p:nvPr>
        </p:nvSpPr>
        <p:spPr>
          <a:xfrm>
            <a:off x="11922583" y="13001625"/>
            <a:ext cx="520975" cy="513601"/>
          </a:xfrm>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lvl1pPr>
              <a:defRPr b="0" i="0"/>
            </a:lvl1pPr>
          </a:lstStyle>
          <a:p>
            <a:r>
              <a:rPr dirty="0"/>
              <a:t>Title Text</a:t>
            </a:r>
          </a:p>
        </p:txBody>
      </p:sp>
      <p:sp>
        <p:nvSpPr>
          <p:cNvPr id="31"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6869906" y="892968"/>
            <a:ext cx="17377173" cy="11584783"/>
          </a:xfrm>
          <a:prstGeom prst="rect">
            <a:avLst/>
          </a:prstGeom>
        </p:spPr>
        <p:txBody>
          <a:bodyPr lIns="91439" tIns="45719" rIns="91439" bIns="45719" anchor="t">
            <a:noAutofit/>
          </a:bodyPr>
          <a:lstStyle>
            <a:lvl1pPr>
              <a:defRPr b="0" i="0"/>
            </a:lvl1pPr>
          </a:lstStyle>
          <a:p>
            <a:endParaRPr dirty="0"/>
          </a:p>
        </p:txBody>
      </p:sp>
      <p:sp>
        <p:nvSpPr>
          <p:cNvPr id="39" name="Title Text"/>
          <p:cNvSpPr txBox="1">
            <a:spLocks noGrp="1"/>
          </p:cNvSpPr>
          <p:nvPr>
            <p:ph type="title"/>
          </p:nvPr>
        </p:nvSpPr>
        <p:spPr>
          <a:xfrm>
            <a:off x="4387453" y="892968"/>
            <a:ext cx="7500939" cy="5607845"/>
          </a:xfrm>
          <a:prstGeom prst="rect">
            <a:avLst/>
          </a:prstGeom>
        </p:spPr>
        <p:txBody>
          <a:bodyPr anchor="b"/>
          <a:lstStyle>
            <a:lvl1pPr>
              <a:defRPr sz="8200" b="0" i="0"/>
            </a:lvl1pPr>
          </a:lstStyle>
          <a:p>
            <a:r>
              <a:rPr dirty="0"/>
              <a:t>Title Text</a:t>
            </a:r>
          </a:p>
        </p:txBody>
      </p:sp>
      <p:sp>
        <p:nvSpPr>
          <p:cNvPr id="40" name="Body Level One…"/>
          <p:cNvSpPr txBox="1">
            <a:spLocks noGrp="1"/>
          </p:cNvSpPr>
          <p:nvPr>
            <p:ph type="body" sz="quarter" idx="1"/>
          </p:nvPr>
        </p:nvSpPr>
        <p:spPr>
          <a:xfrm>
            <a:off x="4387453" y="6697265"/>
            <a:ext cx="7500939" cy="5768579"/>
          </a:xfrm>
          <a:prstGeom prst="rect">
            <a:avLst/>
          </a:prstGeom>
        </p:spPr>
        <p:txBody>
          <a:bodyPr anchor="t"/>
          <a:lstStyle>
            <a:lvl1pPr marL="0" indent="0" algn="ctr">
              <a:spcBef>
                <a:spcPts val="0"/>
              </a:spcBef>
              <a:buSzTx/>
              <a:buNone/>
              <a:defRPr sz="4200" b="0" i="0"/>
            </a:lvl1pPr>
            <a:lvl2pPr marL="0" indent="228600" algn="ctr">
              <a:spcBef>
                <a:spcPts val="0"/>
              </a:spcBef>
              <a:buSzTx/>
              <a:buNone/>
              <a:defRPr sz="4200" b="0" i="0"/>
            </a:lvl2pPr>
            <a:lvl3pPr marL="0" indent="457200" algn="ctr">
              <a:spcBef>
                <a:spcPts val="0"/>
              </a:spcBef>
              <a:buSzTx/>
              <a:buNone/>
              <a:defRPr sz="4200" b="0" i="0"/>
            </a:lvl3pPr>
            <a:lvl4pPr marL="0" indent="685800" algn="ctr">
              <a:spcBef>
                <a:spcPts val="0"/>
              </a:spcBef>
              <a:buSzTx/>
              <a:buNone/>
              <a:defRPr sz="4200" b="0" i="0"/>
            </a:lvl4pPr>
            <a:lvl5pPr marL="0" indent="914400" algn="ctr">
              <a:spcBef>
                <a:spcPts val="0"/>
              </a:spcBef>
              <a:buSzTx/>
              <a:buNone/>
              <a:defRPr sz="42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1"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0" i="0"/>
            </a:lvl1pPr>
          </a:lstStyle>
          <a:p>
            <a:r>
              <a:rPr dirty="0"/>
              <a:t>Title Text</a:t>
            </a:r>
          </a:p>
        </p:txBody>
      </p:sp>
      <p:sp>
        <p:nvSpPr>
          <p:cNvPr id="49"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0" i="0"/>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9423796" y="3661171"/>
            <a:ext cx="13260587" cy="8840392"/>
          </a:xfrm>
          <a:prstGeom prst="rect">
            <a:avLst/>
          </a:prstGeom>
        </p:spPr>
        <p:txBody>
          <a:bodyPr lIns="91439" tIns="45719" rIns="91439" bIns="45719" anchor="t">
            <a:noAutofit/>
          </a:bodyPr>
          <a:lstStyle>
            <a:lvl1pPr>
              <a:defRPr b="0" i="0"/>
            </a:lvl1pPr>
          </a:lstStyle>
          <a:p>
            <a:endParaRPr dirty="0"/>
          </a:p>
        </p:txBody>
      </p:sp>
      <p:sp>
        <p:nvSpPr>
          <p:cNvPr id="66" name="Title Text"/>
          <p:cNvSpPr txBox="1">
            <a:spLocks noGrp="1"/>
          </p:cNvSpPr>
          <p:nvPr>
            <p:ph type="title"/>
          </p:nvPr>
        </p:nvSpPr>
        <p:spPr>
          <a:prstGeom prst="rect">
            <a:avLst/>
          </a:prstGeom>
        </p:spPr>
        <p:txBody>
          <a:bodyPr/>
          <a:lstStyle>
            <a:lvl1pPr>
              <a:defRPr b="0" i="0"/>
            </a:lvl1pPr>
          </a:lstStyle>
          <a:p>
            <a:r>
              <a:rPr dirty="0"/>
              <a:t>Title Text</a:t>
            </a:r>
          </a:p>
        </p:txBody>
      </p:sp>
      <p:sp>
        <p:nvSpPr>
          <p:cNvPr id="67" name="Body Level One…"/>
          <p:cNvSpPr txBox="1">
            <a:spLocks noGrp="1"/>
          </p:cNvSpPr>
          <p:nvPr>
            <p:ph type="body" sz="quarter" idx="1"/>
          </p:nvPr>
        </p:nvSpPr>
        <p:spPr>
          <a:xfrm>
            <a:off x="4387453" y="3661171"/>
            <a:ext cx="7500939" cy="8840392"/>
          </a:xfrm>
          <a:prstGeom prst="rect">
            <a:avLst/>
          </a:prstGeom>
        </p:spPr>
        <p:txBody>
          <a:bodyPr/>
          <a:lstStyle>
            <a:lvl1pPr marL="440871" indent="-440871">
              <a:spcBef>
                <a:spcPts val="5700"/>
              </a:spcBef>
              <a:defRPr sz="3600" b="0" i="0"/>
            </a:lvl1pPr>
            <a:lvl2pPr marL="783771" indent="-440871">
              <a:spcBef>
                <a:spcPts val="5700"/>
              </a:spcBef>
              <a:defRPr sz="3600" b="0" i="0"/>
            </a:lvl2pPr>
            <a:lvl3pPr marL="1126671" indent="-440871">
              <a:spcBef>
                <a:spcPts val="5700"/>
              </a:spcBef>
              <a:defRPr sz="3600" b="0" i="0"/>
            </a:lvl3pPr>
            <a:lvl4pPr marL="1469571" indent="-440871">
              <a:spcBef>
                <a:spcPts val="5700"/>
              </a:spcBef>
              <a:defRPr sz="3600" b="0" i="0"/>
            </a:lvl4pPr>
            <a:lvl5pPr marL="1812471" indent="-440871">
              <a:spcBef>
                <a:spcPts val="5700"/>
              </a:spcBef>
              <a:defRPr sz="36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5" cy="10144126"/>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6"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2442031" y="7069144"/>
            <a:ext cx="8518923" cy="5682241"/>
          </a:xfrm>
          <a:prstGeom prst="rect">
            <a:avLst/>
          </a:prstGeom>
        </p:spPr>
        <p:txBody>
          <a:bodyPr lIns="91439" tIns="45719" rIns="91439" bIns="45719" anchor="t">
            <a:noAutofit/>
          </a:bodyPr>
          <a:lstStyle>
            <a:lvl1pPr>
              <a:defRPr b="0" i="0"/>
            </a:lvl1pPr>
          </a:lstStyle>
          <a:p>
            <a:endParaRPr dirty="0"/>
          </a:p>
        </p:txBody>
      </p:sp>
      <p:sp>
        <p:nvSpPr>
          <p:cNvPr id="84" name="Image"/>
          <p:cNvSpPr>
            <a:spLocks noGrp="1"/>
          </p:cNvSpPr>
          <p:nvPr>
            <p:ph type="pic" sz="quarter" idx="22"/>
          </p:nvPr>
        </p:nvSpPr>
        <p:spPr>
          <a:xfrm>
            <a:off x="12192000" y="1246988"/>
            <a:ext cx="8251032" cy="5500689"/>
          </a:xfrm>
          <a:prstGeom prst="rect">
            <a:avLst/>
          </a:prstGeom>
        </p:spPr>
        <p:txBody>
          <a:bodyPr lIns="91439" tIns="45719" rIns="91439" bIns="45719" anchor="t">
            <a:noAutofit/>
          </a:bodyPr>
          <a:lstStyle>
            <a:lvl1pPr>
              <a:defRPr b="0" i="0"/>
            </a:lvl1pPr>
          </a:lstStyle>
          <a:p>
            <a:endParaRPr dirty="0"/>
          </a:p>
        </p:txBody>
      </p:sp>
      <p:sp>
        <p:nvSpPr>
          <p:cNvPr id="85" name="Image"/>
          <p:cNvSpPr>
            <a:spLocks noGrp="1"/>
          </p:cNvSpPr>
          <p:nvPr>
            <p:ph type="pic" idx="23"/>
          </p:nvPr>
        </p:nvSpPr>
        <p:spPr>
          <a:xfrm>
            <a:off x="-291703" y="1250156"/>
            <a:ext cx="16841391" cy="11227595"/>
          </a:xfrm>
          <a:prstGeom prst="rect">
            <a:avLst/>
          </a:prstGeom>
        </p:spPr>
        <p:txBody>
          <a:bodyPr lIns="91439" tIns="45719" rIns="91439" bIns="45719" anchor="t">
            <a:noAutofit/>
          </a:bodyPr>
          <a:lstStyle>
            <a:lvl1pPr>
              <a:defRPr b="0" i="0"/>
            </a:lvl1pPr>
          </a:lstStyle>
          <a:p>
            <a:endParaRPr dirty="0"/>
          </a:p>
        </p:txBody>
      </p:sp>
      <p:sp>
        <p:nvSpPr>
          <p:cNvPr id="86"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GB" smtClean="0"/>
              <a:pPr/>
              <a:t>‹#›</a:t>
            </a:fld>
            <a:endParaRPr lang="en-GB"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625078"/>
            <a:ext cx="15609095" cy="30360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a:t>Title Text</a:t>
            </a:r>
          </a:p>
        </p:txBody>
      </p:sp>
      <p:sp>
        <p:nvSpPr>
          <p:cNvPr id="3" name="Body Level One…"/>
          <p:cNvSpPr txBox="1">
            <a:spLocks noGrp="1"/>
          </p:cNvSpPr>
          <p:nvPr>
            <p:ph type="body" idx="1"/>
          </p:nvPr>
        </p:nvSpPr>
        <p:spPr>
          <a:xfrm>
            <a:off x="4387453" y="3661171"/>
            <a:ext cx="15609095" cy="884039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22583" y="13010554"/>
            <a:ext cx="520975" cy="513601"/>
          </a:xfrm>
          <a:prstGeom prst="rect">
            <a:avLst/>
          </a:prstGeom>
          <a:ln w="3175">
            <a:miter lim="400000"/>
          </a:ln>
        </p:spPr>
        <p:txBody>
          <a:bodyPr wrap="none" lIns="71437" tIns="71437" rIns="71437" bIns="71437">
            <a:spAutoFit/>
          </a:bodyPr>
          <a:lstStyle>
            <a:lvl1pPr>
              <a:defRPr sz="2400" b="0" i="0">
                <a:latin typeface="Arial" panose="020B0604020202020204" pitchFamily="34" charset="0"/>
                <a:cs typeface="Arial" panose="020B0604020202020204" pitchFamily="34" charset="0"/>
              </a:defRPr>
            </a:lvl1pPr>
          </a:lstStyle>
          <a:p>
            <a:fld id="{86CB4B4D-7CA3-9044-876B-883B54F8677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Light"/>
        </a:defRPr>
      </a:lvl1pPr>
      <a:lvl2pPr marL="0" marR="0" indent="228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2pPr>
      <a:lvl3pPr marL="0" marR="0" indent="457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3pPr>
      <a:lvl4pPr marL="0" marR="0" indent="685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4pPr>
      <a:lvl5pPr marL="0" marR="0" indent="9144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5pPr>
      <a:lvl6pPr marL="0" marR="0" indent="11430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6pPr>
      <a:lvl7pPr marL="0" marR="0" indent="1371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7pPr>
      <a:lvl8pPr marL="0" marR="0" indent="1600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8pPr>
      <a:lvl9pPr marL="0" marR="0" indent="1828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9pPr>
    </p:titleStyle>
    <p:bodyStyle>
      <a:lvl1pPr marL="6173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Light"/>
        </a:defRPr>
      </a:lvl1pPr>
      <a:lvl2pPr marL="10618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Light"/>
        </a:defRPr>
      </a:lvl2pPr>
      <a:lvl3pPr marL="15063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Light"/>
        </a:defRPr>
      </a:lvl3pPr>
      <a:lvl4pPr marL="19508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Light"/>
        </a:defRPr>
      </a:lvl4pPr>
      <a:lvl5pPr marL="23953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Light"/>
        </a:defRPr>
      </a:lvl5pPr>
      <a:lvl6pPr marL="28398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1051560" rtl="0" latinLnBrk="0">
        <a:lnSpc>
          <a:spcPct val="100000"/>
        </a:lnSpc>
        <a:spcBef>
          <a:spcPts val="75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p:bodyStyle>
    <p:otherStyle>
      <a:lvl1pPr marL="0" marR="0" indent="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105156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3.jp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tif"/><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Warm−up activity"/>
          <p:cNvSpPr txBox="1">
            <a:spLocks noGrp="1"/>
          </p:cNvSpPr>
          <p:nvPr>
            <p:ph type="title"/>
          </p:nvPr>
        </p:nvSpPr>
        <p:spPr>
          <a:xfrm>
            <a:off x="4387453" y="28730"/>
            <a:ext cx="15609095" cy="3036095"/>
          </a:xfrm>
          <a:prstGeom prst="rect">
            <a:avLst/>
          </a:prstGeom>
        </p:spPr>
        <p:txBody>
          <a:bodyPr/>
          <a:lstStyle>
            <a:lvl1pPr>
              <a:defRPr sz="9200"/>
            </a:lvl1pPr>
          </a:lstStyle>
          <a:p>
            <a:r>
              <a:rPr dirty="0"/>
              <a:t>Warm−up activity</a:t>
            </a:r>
          </a:p>
        </p:txBody>
      </p:sp>
      <p:sp>
        <p:nvSpPr>
          <p:cNvPr id="120" name="Find the tenth term in each of these sequences:"/>
          <p:cNvSpPr txBox="1"/>
          <p:nvPr/>
        </p:nvSpPr>
        <p:spPr>
          <a:xfrm>
            <a:off x="2943846" y="3228838"/>
            <a:ext cx="18496308" cy="9048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r>
              <a:rPr dirty="0">
                <a:latin typeface="Arial" panose="020B0604020202020204" pitchFamily="34" charset="0"/>
                <a:cs typeface="Arial" panose="020B0604020202020204" pitchFamily="34" charset="0"/>
              </a:rPr>
              <a:t>Find the </a:t>
            </a:r>
            <a:r>
              <a:rPr b="1" dirty="0">
                <a:latin typeface="Arial" panose="020B0604020202020204" pitchFamily="34" charset="0"/>
                <a:ea typeface="Helvetica"/>
                <a:cs typeface="Arial" panose="020B0604020202020204" pitchFamily="34" charset="0"/>
                <a:sym typeface="Helvetica"/>
              </a:rPr>
              <a:t>tenth</a:t>
            </a:r>
            <a:r>
              <a:rPr dirty="0">
                <a:latin typeface="Arial" panose="020B0604020202020204" pitchFamily="34" charset="0"/>
                <a:cs typeface="Arial" panose="020B0604020202020204" pitchFamily="34" charset="0"/>
              </a:rPr>
              <a:t> term in each of these sequences:</a:t>
            </a:r>
          </a:p>
        </p:txBody>
      </p:sp>
      <p:sp>
        <p:nvSpPr>
          <p:cNvPr id="122" name="2, 4, 6, 8, ……"/>
          <p:cNvSpPr txBox="1"/>
          <p:nvPr/>
        </p:nvSpPr>
        <p:spPr>
          <a:xfrm>
            <a:off x="6517372" y="4744509"/>
            <a:ext cx="11349256" cy="7000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dirty="0">
                <a:latin typeface="Arial" panose="020B0604020202020204" pitchFamily="34" charset="0"/>
                <a:cs typeface="Arial" panose="020B0604020202020204" pitchFamily="34" charset="0"/>
              </a:rPr>
              <a:t>2, 4, 6, 8, …</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2"/>
            </a:pPr>
            <a:r>
              <a:rPr dirty="0">
                <a:latin typeface="Arial" panose="020B0604020202020204" pitchFamily="34" charset="0"/>
                <a:cs typeface="Arial" panose="020B0604020202020204" pitchFamily="34" charset="0"/>
              </a:rPr>
              <a:t>3, 6, 9, 12, …</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3"/>
            </a:pPr>
            <a:r>
              <a:rPr dirty="0">
                <a:latin typeface="Arial" panose="020B0604020202020204" pitchFamily="34" charset="0"/>
                <a:cs typeface="Arial" panose="020B0604020202020204" pitchFamily="34" charset="0"/>
              </a:rPr>
              <a:t>7, 14, 21, 28, …</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4"/>
            </a:pPr>
            <a:r>
              <a:rPr dirty="0">
                <a:latin typeface="Arial" panose="020B0604020202020204" pitchFamily="34" charset="0"/>
                <a:cs typeface="Arial" panose="020B0604020202020204" pitchFamily="34" charset="0"/>
              </a:rPr>
              <a:t>16, 32, 48, 64, …</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5"/>
            </a:pPr>
            <a:r>
              <a:rPr dirty="0">
                <a:latin typeface="Arial" panose="020B0604020202020204" pitchFamily="34" charset="0"/>
                <a:cs typeface="Arial" panose="020B0604020202020204" pitchFamily="34" charset="0"/>
              </a:rPr>
              <a:t>−5, −10, −15, −20, …</a:t>
            </a:r>
          </a:p>
        </p:txBody>
      </p:sp>
      <p:pic>
        <p:nvPicPr>
          <p:cNvPr id="6" name="Picture 5">
            <a:extLst>
              <a:ext uri="{FF2B5EF4-FFF2-40B4-BE49-F238E27FC236}">
                <a16:creationId xmlns:a16="http://schemas.microsoft.com/office/drawing/2014/main" id="{93F11443-A932-FB42-9FE1-DCE565C7D9C4}"/>
              </a:ext>
            </a:extLst>
          </p:cNvPr>
          <p:cNvPicPr>
            <a:picLocks noChangeAspect="1"/>
          </p:cNvPicPr>
          <p:nvPr/>
        </p:nvPicPr>
        <p:blipFill rotWithShape="1">
          <a:blip r:embed="rId2"/>
          <a:srcRect l="1511" t="1598" r="36230" b="963"/>
          <a:stretch/>
        </p:blipFill>
        <p:spPr>
          <a:xfrm>
            <a:off x="14405034" y="4859374"/>
            <a:ext cx="1804189" cy="7000876"/>
          </a:xfrm>
          <a:prstGeom prst="rect">
            <a:avLst/>
          </a:prstGeom>
        </p:spPr>
      </p:pic>
      <p:sp>
        <p:nvSpPr>
          <p:cNvPr id="7" name="Rectangle 6">
            <a:extLst>
              <a:ext uri="{FF2B5EF4-FFF2-40B4-BE49-F238E27FC236}">
                <a16:creationId xmlns:a16="http://schemas.microsoft.com/office/drawing/2014/main" id="{FE5CCBCD-9A11-5A4D-8057-0D49F6F64598}"/>
              </a:ext>
            </a:extLst>
          </p:cNvPr>
          <p:cNvSpPr/>
          <p:nvPr/>
        </p:nvSpPr>
        <p:spPr>
          <a:xfrm>
            <a:off x="14405034" y="4859374"/>
            <a:ext cx="1804189" cy="791186"/>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8" name="Rectangle 7">
            <a:extLst>
              <a:ext uri="{FF2B5EF4-FFF2-40B4-BE49-F238E27FC236}">
                <a16:creationId xmlns:a16="http://schemas.microsoft.com/office/drawing/2014/main" id="{A94D5385-6C7A-BC48-8224-9EE44106BE16}"/>
              </a:ext>
            </a:extLst>
          </p:cNvPr>
          <p:cNvSpPr/>
          <p:nvPr/>
        </p:nvSpPr>
        <p:spPr>
          <a:xfrm>
            <a:off x="14405035" y="6346360"/>
            <a:ext cx="1804189" cy="791186"/>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9" name="Rectangle 8">
            <a:extLst>
              <a:ext uri="{FF2B5EF4-FFF2-40B4-BE49-F238E27FC236}">
                <a16:creationId xmlns:a16="http://schemas.microsoft.com/office/drawing/2014/main" id="{850ECBD8-EE5A-5F4A-B8C2-62751DB973DC}"/>
              </a:ext>
            </a:extLst>
          </p:cNvPr>
          <p:cNvSpPr/>
          <p:nvPr/>
        </p:nvSpPr>
        <p:spPr>
          <a:xfrm>
            <a:off x="14405035" y="7876837"/>
            <a:ext cx="1804189" cy="791186"/>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0" name="Rectangle 9">
            <a:extLst>
              <a:ext uri="{FF2B5EF4-FFF2-40B4-BE49-F238E27FC236}">
                <a16:creationId xmlns:a16="http://schemas.microsoft.com/office/drawing/2014/main" id="{C7026188-92BA-024D-9072-69456A287724}"/>
              </a:ext>
            </a:extLst>
          </p:cNvPr>
          <p:cNvSpPr/>
          <p:nvPr/>
        </p:nvSpPr>
        <p:spPr>
          <a:xfrm>
            <a:off x="14405035" y="9407315"/>
            <a:ext cx="1804189" cy="791186"/>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1" name="Rectangle 10">
            <a:extLst>
              <a:ext uri="{FF2B5EF4-FFF2-40B4-BE49-F238E27FC236}">
                <a16:creationId xmlns:a16="http://schemas.microsoft.com/office/drawing/2014/main" id="{AA6D7F50-1A5B-214C-B681-1FE1BC4A7A78}"/>
              </a:ext>
            </a:extLst>
          </p:cNvPr>
          <p:cNvSpPr/>
          <p:nvPr/>
        </p:nvSpPr>
        <p:spPr>
          <a:xfrm>
            <a:off x="14405035" y="10899486"/>
            <a:ext cx="1804189" cy="791186"/>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Beta Exercise 1"/>
          <p:cNvSpPr txBox="1">
            <a:spLocks noGrp="1"/>
          </p:cNvSpPr>
          <p:nvPr>
            <p:ph type="title"/>
          </p:nvPr>
        </p:nvSpPr>
        <p:spPr>
          <a:xfrm>
            <a:off x="4387453" y="28730"/>
            <a:ext cx="15609095" cy="3036095"/>
          </a:xfrm>
          <a:prstGeom prst="rect">
            <a:avLst/>
          </a:prstGeom>
        </p:spPr>
        <p:txBody>
          <a:bodyPr/>
          <a:lstStyle>
            <a:lvl1pPr>
              <a:defRPr sz="9200"/>
            </a:lvl1pPr>
          </a:lstStyle>
          <a:p>
            <a:r>
              <a:rPr dirty="0"/>
              <a:t>Beta Exercise 1</a:t>
            </a:r>
          </a:p>
        </p:txBody>
      </p:sp>
      <p:sp>
        <p:nvSpPr>
          <p:cNvPr id="173" name="The nth term of each of these sequences is given.…"/>
          <p:cNvSpPr txBox="1"/>
          <p:nvPr/>
        </p:nvSpPr>
        <p:spPr>
          <a:xfrm>
            <a:off x="3773479" y="3072496"/>
            <a:ext cx="16837042" cy="1666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The </a:t>
            </a:r>
            <a:r>
              <a:rPr b="1" i="1" dirty="0">
                <a:latin typeface="Arial" panose="020B0604020202020204" pitchFamily="34" charset="0"/>
                <a:cs typeface="Arial" panose="020B0604020202020204" pitchFamily="34" charset="0"/>
              </a:rPr>
              <a:t>n</a:t>
            </a:r>
            <a:r>
              <a:rPr b="1" baseline="31999" dirty="0">
                <a:latin typeface="Arial" panose="020B0604020202020204" pitchFamily="34" charset="0"/>
                <a:cs typeface="Arial" panose="020B0604020202020204" pitchFamily="34" charset="0"/>
              </a:rPr>
              <a:t>th</a:t>
            </a:r>
            <a:r>
              <a:rPr b="1" dirty="0">
                <a:latin typeface="Arial" panose="020B0604020202020204" pitchFamily="34" charset="0"/>
                <a:cs typeface="Arial" panose="020B0604020202020204" pitchFamily="34" charset="0"/>
              </a:rPr>
              <a:t> term of each of these sequences is given.</a:t>
            </a:r>
          </a:p>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List the first five terms of each sequence.</a:t>
            </a:r>
          </a:p>
        </p:txBody>
      </p:sp>
      <p:sp>
        <p:nvSpPr>
          <p:cNvPr id="174" name="2n + 1…"/>
          <p:cNvSpPr txBox="1"/>
          <p:nvPr/>
        </p:nvSpPr>
        <p:spPr>
          <a:xfrm>
            <a:off x="6195712" y="5372872"/>
            <a:ext cx="11992576" cy="7000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dirty="0">
                <a:latin typeface="Arial" panose="020B0604020202020204" pitchFamily="34" charset="0"/>
                <a:cs typeface="Arial" panose="020B0604020202020204" pitchFamily="34" charset="0"/>
              </a:rPr>
              <a:t>2</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+ 1</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2"/>
            </a:pPr>
            <a:r>
              <a:rPr dirty="0">
                <a:latin typeface="Arial" panose="020B0604020202020204" pitchFamily="34" charset="0"/>
                <a:cs typeface="Arial" panose="020B0604020202020204" pitchFamily="34" charset="0"/>
              </a:rPr>
              <a:t>5</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− 5</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3"/>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+ 7</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4"/>
            </a:pPr>
            <a:r>
              <a:rPr dirty="0">
                <a:latin typeface="Arial" panose="020B0604020202020204" pitchFamily="34" charset="0"/>
                <a:cs typeface="Arial" panose="020B0604020202020204" pitchFamily="34" charset="0"/>
              </a:rPr>
              <a:t>20</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− 4</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5"/>
            </a:pPr>
            <a:r>
              <a:rPr dirty="0">
                <a:latin typeface="Arial" panose="020B0604020202020204" pitchFamily="34" charset="0"/>
                <a:cs typeface="Arial" panose="020B0604020202020204" pitchFamily="34" charset="0"/>
              </a:rPr>
              <a:t>14</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+ 10</a:t>
            </a:r>
          </a:p>
        </p:txBody>
      </p:sp>
      <p:sp>
        <p:nvSpPr>
          <p:cNvPr id="8" name="object 4">
            <a:extLst>
              <a:ext uri="{FF2B5EF4-FFF2-40B4-BE49-F238E27FC236}">
                <a16:creationId xmlns:a16="http://schemas.microsoft.com/office/drawing/2014/main" id="{FEA7C103-3C4E-434C-AA7A-65A4D745A9C8}"/>
              </a:ext>
            </a:extLst>
          </p:cNvPr>
          <p:cNvSpPr/>
          <p:nvPr/>
        </p:nvSpPr>
        <p:spPr>
          <a:xfrm>
            <a:off x="171436" y="165963"/>
            <a:ext cx="1490533" cy="2714535"/>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6">
            <a:extLst>
              <a:ext uri="{FF2B5EF4-FFF2-40B4-BE49-F238E27FC236}">
                <a16:creationId xmlns:a16="http://schemas.microsoft.com/office/drawing/2014/main" id="{31586A9F-5107-844A-AC69-29C6C450F24C}"/>
              </a:ext>
            </a:extLst>
          </p:cNvPr>
          <p:cNvSpPr txBox="1">
            <a:spLocks/>
          </p:cNvSpPr>
          <p:nvPr/>
        </p:nvSpPr>
        <p:spPr>
          <a:xfrm>
            <a:off x="385193" y="322368"/>
            <a:ext cx="1052830" cy="22872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0" tIns="11430" rIns="0" bIns="0" rtlCol="0" anchor="ctr">
            <a:spAutoFit/>
          </a:bodyPr>
          <a:lstStyle>
            <a:lvl1pPr marL="0" marR="0" indent="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1pPr>
            <a:lvl2pPr marL="0" marR="0" indent="228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2pPr>
            <a:lvl3pPr marL="0" marR="0" indent="457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3pPr>
            <a:lvl4pPr marL="0" marR="0" indent="685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4pPr>
            <a:lvl5pPr marL="0" marR="0" indent="9144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5pPr>
            <a:lvl6pPr marL="0" marR="0" indent="11430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6pPr>
            <a:lvl7pPr marL="0" marR="0" indent="1371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7pPr>
            <a:lvl8pPr marL="0" marR="0" indent="1600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8pPr>
            <a:lvl9pPr marL="0" marR="0" indent="1828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9pPr>
          </a:lstStyle>
          <a:p>
            <a:pPr marL="12700" hangingPunct="1">
              <a:spcBef>
                <a:spcPts val="90"/>
              </a:spcBef>
            </a:pPr>
            <a:r>
              <a:rPr lang="el-GR" sz="14850" spc="-455" dirty="0">
                <a:solidFill>
                  <a:srgbClr val="FFFFFF"/>
                </a:solidFill>
                <a:latin typeface="Arial" panose="020B0604020202020204" pitchFamily="34" charset="0"/>
                <a:cs typeface="Arial" panose="020B0604020202020204" pitchFamily="34" charset="0"/>
              </a:rPr>
              <a:t>β</a:t>
            </a:r>
            <a:endParaRPr lang="el-GR" sz="1485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5B041FE-E9E4-7542-A2C2-24BE1540BC63}"/>
              </a:ext>
            </a:extLst>
          </p:cNvPr>
          <p:cNvPicPr>
            <a:picLocks noChangeAspect="1"/>
          </p:cNvPicPr>
          <p:nvPr/>
        </p:nvPicPr>
        <p:blipFill>
          <a:blip r:embed="rId3"/>
          <a:stretch>
            <a:fillRect/>
          </a:stretch>
        </p:blipFill>
        <p:spPr>
          <a:xfrm>
            <a:off x="11160000" y="5322709"/>
            <a:ext cx="5401310" cy="1227049"/>
          </a:xfrm>
          <a:prstGeom prst="rect">
            <a:avLst/>
          </a:prstGeom>
        </p:spPr>
      </p:pic>
      <p:pic>
        <p:nvPicPr>
          <p:cNvPr id="3" name="Picture 2">
            <a:extLst>
              <a:ext uri="{FF2B5EF4-FFF2-40B4-BE49-F238E27FC236}">
                <a16:creationId xmlns:a16="http://schemas.microsoft.com/office/drawing/2014/main" id="{E028FC4A-E3D9-FB49-9B8E-26A3C5C39829}"/>
              </a:ext>
            </a:extLst>
          </p:cNvPr>
          <p:cNvPicPr>
            <a:picLocks noChangeAspect="1"/>
          </p:cNvPicPr>
          <p:nvPr/>
        </p:nvPicPr>
        <p:blipFill>
          <a:blip r:embed="rId4"/>
          <a:stretch>
            <a:fillRect/>
          </a:stretch>
        </p:blipFill>
        <p:spPr>
          <a:xfrm>
            <a:off x="11160000" y="6858000"/>
            <a:ext cx="6413500" cy="1117600"/>
          </a:xfrm>
          <a:prstGeom prst="rect">
            <a:avLst/>
          </a:prstGeom>
        </p:spPr>
      </p:pic>
      <p:pic>
        <p:nvPicPr>
          <p:cNvPr id="4" name="Picture 3">
            <a:extLst>
              <a:ext uri="{FF2B5EF4-FFF2-40B4-BE49-F238E27FC236}">
                <a16:creationId xmlns:a16="http://schemas.microsoft.com/office/drawing/2014/main" id="{CA48D329-F28A-0B4B-9C1F-A38DF47742A6}"/>
              </a:ext>
            </a:extLst>
          </p:cNvPr>
          <p:cNvPicPr>
            <a:picLocks noChangeAspect="1"/>
          </p:cNvPicPr>
          <p:nvPr/>
        </p:nvPicPr>
        <p:blipFill>
          <a:blip r:embed="rId5"/>
          <a:stretch>
            <a:fillRect/>
          </a:stretch>
        </p:blipFill>
        <p:spPr>
          <a:xfrm>
            <a:off x="11160000" y="8350748"/>
            <a:ext cx="6438900" cy="1079500"/>
          </a:xfrm>
          <a:prstGeom prst="rect">
            <a:avLst/>
          </a:prstGeom>
        </p:spPr>
      </p:pic>
      <p:pic>
        <p:nvPicPr>
          <p:cNvPr id="5" name="Picture 4">
            <a:extLst>
              <a:ext uri="{FF2B5EF4-FFF2-40B4-BE49-F238E27FC236}">
                <a16:creationId xmlns:a16="http://schemas.microsoft.com/office/drawing/2014/main" id="{11D36691-D15A-8C45-87EE-E5A1952A18FA}"/>
              </a:ext>
            </a:extLst>
          </p:cNvPr>
          <p:cNvPicPr>
            <a:picLocks noChangeAspect="1"/>
          </p:cNvPicPr>
          <p:nvPr/>
        </p:nvPicPr>
        <p:blipFill>
          <a:blip r:embed="rId6"/>
          <a:stretch>
            <a:fillRect/>
          </a:stretch>
        </p:blipFill>
        <p:spPr>
          <a:xfrm>
            <a:off x="11160000" y="9834919"/>
            <a:ext cx="6413500" cy="1168400"/>
          </a:xfrm>
          <a:prstGeom prst="rect">
            <a:avLst/>
          </a:prstGeom>
        </p:spPr>
      </p:pic>
      <p:pic>
        <p:nvPicPr>
          <p:cNvPr id="6" name="Picture 5">
            <a:extLst>
              <a:ext uri="{FF2B5EF4-FFF2-40B4-BE49-F238E27FC236}">
                <a16:creationId xmlns:a16="http://schemas.microsoft.com/office/drawing/2014/main" id="{19AFE118-571F-AF41-A326-0B27D4544C78}"/>
              </a:ext>
            </a:extLst>
          </p:cNvPr>
          <p:cNvPicPr>
            <a:picLocks noChangeAspect="1"/>
          </p:cNvPicPr>
          <p:nvPr/>
        </p:nvPicPr>
        <p:blipFill>
          <a:blip r:embed="rId7"/>
          <a:stretch>
            <a:fillRect/>
          </a:stretch>
        </p:blipFill>
        <p:spPr>
          <a:xfrm>
            <a:off x="11160000" y="11281547"/>
            <a:ext cx="7916494" cy="1209269"/>
          </a:xfrm>
          <a:prstGeom prst="rect">
            <a:avLst/>
          </a:prstGeom>
        </p:spPr>
      </p:pic>
      <p:sp>
        <p:nvSpPr>
          <p:cNvPr id="15" name="Rectangle 14">
            <a:extLst>
              <a:ext uri="{FF2B5EF4-FFF2-40B4-BE49-F238E27FC236}">
                <a16:creationId xmlns:a16="http://schemas.microsoft.com/office/drawing/2014/main" id="{4C9E48CF-A223-064A-BFE7-BE6F78E6A621}"/>
              </a:ext>
            </a:extLst>
          </p:cNvPr>
          <p:cNvSpPr/>
          <p:nvPr/>
        </p:nvSpPr>
        <p:spPr>
          <a:xfrm>
            <a:off x="11159999" y="11236323"/>
            <a:ext cx="7916493" cy="1254493"/>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6" name="Rectangle 15">
            <a:extLst>
              <a:ext uri="{FF2B5EF4-FFF2-40B4-BE49-F238E27FC236}">
                <a16:creationId xmlns:a16="http://schemas.microsoft.com/office/drawing/2014/main" id="{EB52A9C0-40CA-BD41-BB54-C063D577B671}"/>
              </a:ext>
            </a:extLst>
          </p:cNvPr>
          <p:cNvSpPr/>
          <p:nvPr/>
        </p:nvSpPr>
        <p:spPr>
          <a:xfrm>
            <a:off x="11159999" y="9758419"/>
            <a:ext cx="7916493" cy="1254493"/>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7" name="Rectangle 16">
            <a:extLst>
              <a:ext uri="{FF2B5EF4-FFF2-40B4-BE49-F238E27FC236}">
                <a16:creationId xmlns:a16="http://schemas.microsoft.com/office/drawing/2014/main" id="{E4410931-8FD1-174F-9DD5-E718D13D7AF4}"/>
              </a:ext>
            </a:extLst>
          </p:cNvPr>
          <p:cNvSpPr/>
          <p:nvPr/>
        </p:nvSpPr>
        <p:spPr>
          <a:xfrm>
            <a:off x="11159999" y="8280515"/>
            <a:ext cx="7916493" cy="1254493"/>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8" name="Rectangle 17">
            <a:extLst>
              <a:ext uri="{FF2B5EF4-FFF2-40B4-BE49-F238E27FC236}">
                <a16:creationId xmlns:a16="http://schemas.microsoft.com/office/drawing/2014/main" id="{4346770B-CC60-7F4F-9834-8A41FFC6E069}"/>
              </a:ext>
            </a:extLst>
          </p:cNvPr>
          <p:cNvSpPr/>
          <p:nvPr/>
        </p:nvSpPr>
        <p:spPr>
          <a:xfrm>
            <a:off x="11159999" y="6802611"/>
            <a:ext cx="7916493" cy="1254493"/>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9" name="Rectangle 18">
            <a:extLst>
              <a:ext uri="{FF2B5EF4-FFF2-40B4-BE49-F238E27FC236}">
                <a16:creationId xmlns:a16="http://schemas.microsoft.com/office/drawing/2014/main" id="{1F3F85B4-8160-9548-B556-0A971B8A6626}"/>
              </a:ext>
            </a:extLst>
          </p:cNvPr>
          <p:cNvSpPr/>
          <p:nvPr/>
        </p:nvSpPr>
        <p:spPr>
          <a:xfrm>
            <a:off x="11159999" y="5324707"/>
            <a:ext cx="7916493" cy="1254493"/>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Beta Exercise 2"/>
          <p:cNvSpPr txBox="1">
            <a:spLocks noGrp="1"/>
          </p:cNvSpPr>
          <p:nvPr>
            <p:ph type="title"/>
          </p:nvPr>
        </p:nvSpPr>
        <p:spPr>
          <a:xfrm>
            <a:off x="4387453" y="28730"/>
            <a:ext cx="15609095" cy="3036095"/>
          </a:xfrm>
          <a:prstGeom prst="rect">
            <a:avLst/>
          </a:prstGeom>
        </p:spPr>
        <p:txBody>
          <a:bodyPr/>
          <a:lstStyle>
            <a:lvl1pPr>
              <a:defRPr sz="9200"/>
            </a:lvl1pPr>
          </a:lstStyle>
          <a:p>
            <a:r>
              <a:rPr dirty="0"/>
              <a:t>Beta Exercise 2</a:t>
            </a:r>
          </a:p>
        </p:txBody>
      </p:sp>
      <p:sp>
        <p:nvSpPr>
          <p:cNvPr id="180" name="The nth term of each of these sequences is given.…"/>
          <p:cNvSpPr txBox="1"/>
          <p:nvPr/>
        </p:nvSpPr>
        <p:spPr>
          <a:xfrm>
            <a:off x="3773479" y="3072496"/>
            <a:ext cx="16837042" cy="1666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The </a:t>
            </a:r>
            <a:r>
              <a:rPr b="1" i="1" dirty="0">
                <a:latin typeface="Arial" panose="020B0604020202020204" pitchFamily="34" charset="0"/>
                <a:cs typeface="Arial" panose="020B0604020202020204" pitchFamily="34" charset="0"/>
              </a:rPr>
              <a:t>n</a:t>
            </a:r>
            <a:r>
              <a:rPr b="1" baseline="31999" dirty="0">
                <a:latin typeface="Arial" panose="020B0604020202020204" pitchFamily="34" charset="0"/>
                <a:cs typeface="Arial" panose="020B0604020202020204" pitchFamily="34" charset="0"/>
              </a:rPr>
              <a:t>th</a:t>
            </a:r>
            <a:r>
              <a:rPr b="1" dirty="0">
                <a:latin typeface="Arial" panose="020B0604020202020204" pitchFamily="34" charset="0"/>
                <a:cs typeface="Arial" panose="020B0604020202020204" pitchFamily="34" charset="0"/>
              </a:rPr>
              <a:t> term of each of these sequences is given.</a:t>
            </a:r>
          </a:p>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List the first five terms of each sequence.</a:t>
            </a:r>
          </a:p>
        </p:txBody>
      </p:sp>
      <p:sp>
        <p:nvSpPr>
          <p:cNvPr id="181" name="n2 + 1…"/>
          <p:cNvSpPr txBox="1"/>
          <p:nvPr/>
        </p:nvSpPr>
        <p:spPr>
          <a:xfrm>
            <a:off x="6195712" y="5595169"/>
            <a:ext cx="11992576" cy="655628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a:latin typeface="Arial" panose="020B0604020202020204" pitchFamily="34" charset="0"/>
                <a:cs typeface="Arial" panose="020B0604020202020204" pitchFamily="34" charset="0"/>
              </a:rPr>
              <a:t>2</a:t>
            </a:r>
            <a:r>
              <a:rPr dirty="0">
                <a:latin typeface="Arial" panose="020B0604020202020204" pitchFamily="34" charset="0"/>
                <a:cs typeface="Arial" panose="020B0604020202020204" pitchFamily="34" charset="0"/>
              </a:rPr>
              <a:t> + 1</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2"/>
            </a:pPr>
            <a:r>
              <a:rPr dirty="0">
                <a:latin typeface="Arial" panose="020B0604020202020204" pitchFamily="34" charset="0"/>
                <a:cs typeface="Arial" panose="020B0604020202020204" pitchFamily="34" charset="0"/>
              </a:rPr>
              <a:t>2</a:t>
            </a:r>
            <a:r>
              <a:rPr lang="en-GB" i="1" dirty="0">
                <a:latin typeface="Arial" panose="020B0604020202020204" pitchFamily="34" charset="0"/>
                <a:ea typeface="Helvetica"/>
                <a:cs typeface="Arial" panose="020B0604020202020204" pitchFamily="34" charset="0"/>
                <a:sym typeface="Helvetica"/>
              </a:rPr>
              <a:t>n</a:t>
            </a:r>
            <a:r>
              <a:rPr baseline="31999" dirty="0">
                <a:latin typeface="Arial" panose="020B0604020202020204" pitchFamily="34" charset="0"/>
                <a:cs typeface="Arial" panose="020B0604020202020204" pitchFamily="34" charset="0"/>
              </a:rPr>
              <a:t>2</a:t>
            </a:r>
          </a:p>
          <a:p>
            <a:pPr algn="l"/>
            <a:endParaRPr baseline="31999" dirty="0">
              <a:latin typeface="Arial" panose="020B0604020202020204" pitchFamily="34" charset="0"/>
              <a:cs typeface="Arial" panose="020B0604020202020204" pitchFamily="34" charset="0"/>
            </a:endParaRPr>
          </a:p>
          <a:p>
            <a:pPr marL="1524000" indent="-1524000" algn="l">
              <a:buSzPct val="100000"/>
              <a:buAutoNum type="alphaLcParenBoth" startAt="3"/>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a:latin typeface="Arial" panose="020B0604020202020204" pitchFamily="34" charset="0"/>
                <a:cs typeface="Arial" panose="020B0604020202020204" pitchFamily="34" charset="0"/>
              </a:rPr>
              <a:t>2</a:t>
            </a:r>
            <a:r>
              <a:rPr dirty="0">
                <a:latin typeface="Arial" panose="020B0604020202020204" pitchFamily="34" charset="0"/>
                <a:cs typeface="Arial" panose="020B0604020202020204" pitchFamily="34" charset="0"/>
              </a:rPr>
              <a:t> + 2</a:t>
            </a:r>
            <a:r>
              <a:rPr lang="en-GB" i="1" dirty="0">
                <a:latin typeface="Arial" panose="020B0604020202020204" pitchFamily="34" charset="0"/>
                <a:ea typeface="Helvetica"/>
                <a:cs typeface="Arial" panose="020B0604020202020204" pitchFamily="34" charset="0"/>
                <a:sym typeface="Helvetica"/>
              </a:rPr>
              <a:t>n</a:t>
            </a:r>
          </a:p>
          <a:p>
            <a:pPr marL="1524000" indent="-1524000" algn="l">
              <a:buSzPct val="100000"/>
              <a:buAutoNum type="alphaLcParenBoth" startAt="3"/>
            </a:pPr>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4"/>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a:latin typeface="Arial" panose="020B0604020202020204" pitchFamily="34" charset="0"/>
                <a:cs typeface="Arial" panose="020B0604020202020204" pitchFamily="34" charset="0"/>
              </a:rPr>
              <a:t>3</a:t>
            </a:r>
          </a:p>
          <a:p>
            <a:pPr algn="l"/>
            <a:endParaRPr baseline="31999" dirty="0">
              <a:latin typeface="Arial" panose="020B0604020202020204" pitchFamily="34" charset="0"/>
              <a:cs typeface="Arial" panose="020B0604020202020204" pitchFamily="34" charset="0"/>
            </a:endParaRPr>
          </a:p>
          <a:p>
            <a:pPr marL="1524000" indent="-1524000" algn="l">
              <a:buSzPct val="100000"/>
              <a:buAutoNum type="alphaLcParenBoth" startAt="5"/>
            </a:pPr>
            <a:r>
              <a:rPr dirty="0">
                <a:latin typeface="Arial" panose="020B0604020202020204" pitchFamily="34" charset="0"/>
                <a:cs typeface="Arial" panose="020B0604020202020204" pitchFamily="34" charset="0"/>
              </a:rPr>
              <a:t>(</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+ 2)</a:t>
            </a:r>
            <a:r>
              <a:rPr baseline="31999" dirty="0">
                <a:latin typeface="Arial" panose="020B0604020202020204" pitchFamily="34" charset="0"/>
                <a:cs typeface="Arial" panose="020B0604020202020204" pitchFamily="34" charset="0"/>
              </a:rPr>
              <a:t>2</a:t>
            </a:r>
          </a:p>
        </p:txBody>
      </p:sp>
      <p:sp>
        <p:nvSpPr>
          <p:cNvPr id="8" name="object 4">
            <a:extLst>
              <a:ext uri="{FF2B5EF4-FFF2-40B4-BE49-F238E27FC236}">
                <a16:creationId xmlns:a16="http://schemas.microsoft.com/office/drawing/2014/main" id="{73599817-8CDC-2D4B-8350-BD0B3ECAB28D}"/>
              </a:ext>
            </a:extLst>
          </p:cNvPr>
          <p:cNvSpPr/>
          <p:nvPr/>
        </p:nvSpPr>
        <p:spPr>
          <a:xfrm>
            <a:off x="171436" y="165963"/>
            <a:ext cx="1490533" cy="2714535"/>
          </a:xfrm>
          <a:prstGeom prst="rect">
            <a:avLst/>
          </a:prstGeom>
          <a:blipFill>
            <a:blip r:embed="rId3"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6">
            <a:extLst>
              <a:ext uri="{FF2B5EF4-FFF2-40B4-BE49-F238E27FC236}">
                <a16:creationId xmlns:a16="http://schemas.microsoft.com/office/drawing/2014/main" id="{66A344D3-C94A-5A4A-B4B5-831CFABC0F7C}"/>
              </a:ext>
            </a:extLst>
          </p:cNvPr>
          <p:cNvSpPr txBox="1">
            <a:spLocks/>
          </p:cNvSpPr>
          <p:nvPr/>
        </p:nvSpPr>
        <p:spPr>
          <a:xfrm>
            <a:off x="385193" y="322368"/>
            <a:ext cx="1052830" cy="22872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0" tIns="11430" rIns="0" bIns="0" rtlCol="0" anchor="ctr">
            <a:spAutoFit/>
          </a:bodyPr>
          <a:lstStyle>
            <a:lvl1pPr marL="0" marR="0" indent="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1pPr>
            <a:lvl2pPr marL="0" marR="0" indent="228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2pPr>
            <a:lvl3pPr marL="0" marR="0" indent="457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3pPr>
            <a:lvl4pPr marL="0" marR="0" indent="685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4pPr>
            <a:lvl5pPr marL="0" marR="0" indent="9144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5pPr>
            <a:lvl6pPr marL="0" marR="0" indent="11430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6pPr>
            <a:lvl7pPr marL="0" marR="0" indent="1371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7pPr>
            <a:lvl8pPr marL="0" marR="0" indent="1600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8pPr>
            <a:lvl9pPr marL="0" marR="0" indent="1828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9pPr>
          </a:lstStyle>
          <a:p>
            <a:pPr marL="12700" hangingPunct="1">
              <a:spcBef>
                <a:spcPts val="90"/>
              </a:spcBef>
            </a:pPr>
            <a:r>
              <a:rPr lang="el-GR" sz="14850" spc="-455" dirty="0">
                <a:solidFill>
                  <a:srgbClr val="FFFFFF"/>
                </a:solidFill>
                <a:latin typeface="Arial" panose="020B0604020202020204" pitchFamily="34" charset="0"/>
                <a:cs typeface="Arial" panose="020B0604020202020204" pitchFamily="34" charset="0"/>
              </a:rPr>
              <a:t>β</a:t>
            </a:r>
            <a:endParaRPr lang="el-GR" sz="1485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8DDDA81-7CFD-054A-ABC0-493A3A156E6E}"/>
              </a:ext>
            </a:extLst>
          </p:cNvPr>
          <p:cNvPicPr>
            <a:picLocks noChangeAspect="1"/>
          </p:cNvPicPr>
          <p:nvPr/>
        </p:nvPicPr>
        <p:blipFill>
          <a:blip r:embed="rId4"/>
          <a:stretch>
            <a:fillRect/>
          </a:stretch>
        </p:blipFill>
        <p:spPr>
          <a:xfrm>
            <a:off x="10800000" y="5807803"/>
            <a:ext cx="4533900" cy="774700"/>
          </a:xfrm>
          <a:prstGeom prst="rect">
            <a:avLst/>
          </a:prstGeom>
        </p:spPr>
      </p:pic>
      <p:pic>
        <p:nvPicPr>
          <p:cNvPr id="3" name="Picture 2">
            <a:extLst>
              <a:ext uri="{FF2B5EF4-FFF2-40B4-BE49-F238E27FC236}">
                <a16:creationId xmlns:a16="http://schemas.microsoft.com/office/drawing/2014/main" id="{589291B5-03EC-054C-B50C-166CB17CC7AC}"/>
              </a:ext>
            </a:extLst>
          </p:cNvPr>
          <p:cNvPicPr>
            <a:picLocks noChangeAspect="1"/>
          </p:cNvPicPr>
          <p:nvPr/>
        </p:nvPicPr>
        <p:blipFill>
          <a:blip r:embed="rId5"/>
          <a:stretch>
            <a:fillRect/>
          </a:stretch>
        </p:blipFill>
        <p:spPr>
          <a:xfrm>
            <a:off x="10800000" y="7133392"/>
            <a:ext cx="4572000" cy="850900"/>
          </a:xfrm>
          <a:prstGeom prst="rect">
            <a:avLst/>
          </a:prstGeom>
        </p:spPr>
      </p:pic>
      <p:pic>
        <p:nvPicPr>
          <p:cNvPr id="4" name="Picture 3">
            <a:extLst>
              <a:ext uri="{FF2B5EF4-FFF2-40B4-BE49-F238E27FC236}">
                <a16:creationId xmlns:a16="http://schemas.microsoft.com/office/drawing/2014/main" id="{CADA7741-B688-CD4D-BA06-57EE414D03AE}"/>
              </a:ext>
            </a:extLst>
          </p:cNvPr>
          <p:cNvPicPr>
            <a:picLocks noChangeAspect="1"/>
          </p:cNvPicPr>
          <p:nvPr/>
        </p:nvPicPr>
        <p:blipFill>
          <a:blip r:embed="rId6"/>
          <a:stretch>
            <a:fillRect/>
          </a:stretch>
        </p:blipFill>
        <p:spPr>
          <a:xfrm>
            <a:off x="10800000" y="8577303"/>
            <a:ext cx="4533900" cy="850900"/>
          </a:xfrm>
          <a:prstGeom prst="rect">
            <a:avLst/>
          </a:prstGeom>
        </p:spPr>
      </p:pic>
      <p:pic>
        <p:nvPicPr>
          <p:cNvPr id="5" name="Picture 4">
            <a:extLst>
              <a:ext uri="{FF2B5EF4-FFF2-40B4-BE49-F238E27FC236}">
                <a16:creationId xmlns:a16="http://schemas.microsoft.com/office/drawing/2014/main" id="{FB29E433-9549-2B43-81B3-2F24C2A3F9DE}"/>
              </a:ext>
            </a:extLst>
          </p:cNvPr>
          <p:cNvPicPr>
            <a:picLocks noChangeAspect="1"/>
          </p:cNvPicPr>
          <p:nvPr/>
        </p:nvPicPr>
        <p:blipFill>
          <a:blip r:embed="rId7"/>
          <a:stretch>
            <a:fillRect/>
          </a:stretch>
        </p:blipFill>
        <p:spPr>
          <a:xfrm>
            <a:off x="10800000" y="10019064"/>
            <a:ext cx="4267200" cy="736600"/>
          </a:xfrm>
          <a:prstGeom prst="rect">
            <a:avLst/>
          </a:prstGeom>
        </p:spPr>
      </p:pic>
      <p:pic>
        <p:nvPicPr>
          <p:cNvPr id="6" name="Picture 5">
            <a:extLst>
              <a:ext uri="{FF2B5EF4-FFF2-40B4-BE49-F238E27FC236}">
                <a16:creationId xmlns:a16="http://schemas.microsoft.com/office/drawing/2014/main" id="{50FF55CE-A765-2B47-A732-96139105ECCF}"/>
              </a:ext>
            </a:extLst>
          </p:cNvPr>
          <p:cNvPicPr>
            <a:picLocks noChangeAspect="1"/>
          </p:cNvPicPr>
          <p:nvPr/>
        </p:nvPicPr>
        <p:blipFill>
          <a:blip r:embed="rId8"/>
          <a:stretch>
            <a:fillRect/>
          </a:stretch>
        </p:blipFill>
        <p:spPr>
          <a:xfrm>
            <a:off x="10800000" y="11313441"/>
            <a:ext cx="4648200" cy="838200"/>
          </a:xfrm>
          <a:prstGeom prst="rect">
            <a:avLst/>
          </a:prstGeom>
        </p:spPr>
      </p:pic>
      <p:sp>
        <p:nvSpPr>
          <p:cNvPr id="16" name="Rectangle 15">
            <a:extLst>
              <a:ext uri="{FF2B5EF4-FFF2-40B4-BE49-F238E27FC236}">
                <a16:creationId xmlns:a16="http://schemas.microsoft.com/office/drawing/2014/main" id="{CEFA4785-1426-F740-94D8-8BCC90D096AE}"/>
              </a:ext>
            </a:extLst>
          </p:cNvPr>
          <p:cNvSpPr/>
          <p:nvPr/>
        </p:nvSpPr>
        <p:spPr>
          <a:xfrm>
            <a:off x="10568590" y="5656794"/>
            <a:ext cx="6082122" cy="1137425"/>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7" name="Rectangle 16">
            <a:extLst>
              <a:ext uri="{FF2B5EF4-FFF2-40B4-BE49-F238E27FC236}">
                <a16:creationId xmlns:a16="http://schemas.microsoft.com/office/drawing/2014/main" id="{7E355617-5B44-904D-8757-C08C9CCE2F66}"/>
              </a:ext>
            </a:extLst>
          </p:cNvPr>
          <p:cNvSpPr/>
          <p:nvPr/>
        </p:nvSpPr>
        <p:spPr>
          <a:xfrm>
            <a:off x="10568590" y="7010401"/>
            <a:ext cx="6082122" cy="1137425"/>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8" name="Rectangle 17">
            <a:extLst>
              <a:ext uri="{FF2B5EF4-FFF2-40B4-BE49-F238E27FC236}">
                <a16:creationId xmlns:a16="http://schemas.microsoft.com/office/drawing/2014/main" id="{FB8087C1-0096-104E-B177-DFD2E7A33932}"/>
              </a:ext>
            </a:extLst>
          </p:cNvPr>
          <p:cNvSpPr/>
          <p:nvPr/>
        </p:nvSpPr>
        <p:spPr>
          <a:xfrm>
            <a:off x="10568590" y="8434041"/>
            <a:ext cx="6082122" cy="1137425"/>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9" name="Rectangle 18">
            <a:extLst>
              <a:ext uri="{FF2B5EF4-FFF2-40B4-BE49-F238E27FC236}">
                <a16:creationId xmlns:a16="http://schemas.microsoft.com/office/drawing/2014/main" id="{CFED907F-6607-FF4D-86BD-581E5A84B73A}"/>
              </a:ext>
            </a:extLst>
          </p:cNvPr>
          <p:cNvSpPr/>
          <p:nvPr/>
        </p:nvSpPr>
        <p:spPr>
          <a:xfrm>
            <a:off x="10568590" y="9818652"/>
            <a:ext cx="6082122" cy="1137425"/>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20" name="Rectangle 19">
            <a:extLst>
              <a:ext uri="{FF2B5EF4-FFF2-40B4-BE49-F238E27FC236}">
                <a16:creationId xmlns:a16="http://schemas.microsoft.com/office/drawing/2014/main" id="{F3043257-F638-B341-BB75-9EB366F3C8B4}"/>
              </a:ext>
            </a:extLst>
          </p:cNvPr>
          <p:cNvSpPr/>
          <p:nvPr/>
        </p:nvSpPr>
        <p:spPr>
          <a:xfrm>
            <a:off x="10568590" y="11230207"/>
            <a:ext cx="6082122" cy="1137425"/>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Examples"/>
          <p:cNvSpPr txBox="1">
            <a:spLocks noGrp="1"/>
          </p:cNvSpPr>
          <p:nvPr>
            <p:ph type="title"/>
          </p:nvPr>
        </p:nvSpPr>
        <p:spPr>
          <a:xfrm>
            <a:off x="4387453" y="28730"/>
            <a:ext cx="15609095" cy="3036095"/>
          </a:xfrm>
          <a:prstGeom prst="rect">
            <a:avLst/>
          </a:prstGeom>
        </p:spPr>
        <p:txBody>
          <a:bodyPr/>
          <a:lstStyle/>
          <a:p>
            <a:r>
              <a:rPr dirty="0"/>
              <a:t>Examples</a:t>
            </a:r>
          </a:p>
        </p:txBody>
      </p:sp>
      <p:sp>
        <p:nvSpPr>
          <p:cNvPr id="185" name="Is the number 40 a term in each of these sequences?"/>
          <p:cNvSpPr txBox="1"/>
          <p:nvPr/>
        </p:nvSpPr>
        <p:spPr>
          <a:xfrm>
            <a:off x="3056586" y="3082909"/>
            <a:ext cx="18270828" cy="904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lstStyle>
          <a:p>
            <a:r>
              <a:rPr dirty="0">
                <a:latin typeface="Arial" panose="020B0604020202020204" pitchFamily="34" charset="0"/>
                <a:cs typeface="Arial" panose="020B0604020202020204" pitchFamily="34" charset="0"/>
              </a:rPr>
              <a:t>Is the number 40 a term in each of these sequences?</a:t>
            </a:r>
          </a:p>
        </p:txBody>
      </p:sp>
      <p:sp>
        <p:nvSpPr>
          <p:cNvPr id="186" name="nth term = 7n − 2…"/>
          <p:cNvSpPr txBox="1"/>
          <p:nvPr/>
        </p:nvSpPr>
        <p:spPr>
          <a:xfrm>
            <a:off x="6195712" y="5215153"/>
            <a:ext cx="11992576" cy="7000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lang="en-GB" dirty="0">
                <a:latin typeface="Arial" panose="020B0604020202020204" pitchFamily="34" charset="0"/>
                <a:ea typeface="Helvetica"/>
                <a:cs typeface="Arial" panose="020B0604020202020204" pitchFamily="34" charset="0"/>
                <a:sym typeface="Helvetica"/>
              </a:rPr>
              <a:t> </a:t>
            </a:r>
            <a:r>
              <a:rPr i="1" dirty="0">
                <a:latin typeface="Arial" panose="020B0604020202020204" pitchFamily="34" charset="0"/>
                <a:ea typeface="Helvetica"/>
                <a:cs typeface="Arial" panose="020B0604020202020204" pitchFamily="34" charset="0"/>
                <a:sym typeface="Helvetica"/>
              </a:rPr>
              <a:t>n</a:t>
            </a:r>
            <a:r>
              <a:rPr baseline="31999" dirty="0">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7</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− 2</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2"/>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5</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+ 9</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3"/>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−2</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+ 50</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4"/>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−6</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+ 100</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5"/>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3</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− 16</a:t>
            </a:r>
          </a:p>
        </p:txBody>
      </p:sp>
      <p:sp>
        <p:nvSpPr>
          <p:cNvPr id="6" name="object 3">
            <a:extLst>
              <a:ext uri="{FF2B5EF4-FFF2-40B4-BE49-F238E27FC236}">
                <a16:creationId xmlns:a16="http://schemas.microsoft.com/office/drawing/2014/main" id="{4D4DDB37-4BAE-D545-8173-A81909121CD8}"/>
              </a:ext>
            </a:extLst>
          </p:cNvPr>
          <p:cNvSpPr/>
          <p:nvPr/>
        </p:nvSpPr>
        <p:spPr>
          <a:xfrm flipH="1">
            <a:off x="298450" y="151440"/>
            <a:ext cx="4222342" cy="2210131"/>
          </a:xfrm>
          <a:prstGeom prst="rect">
            <a:avLst/>
          </a:prstGeom>
          <a:blipFill>
            <a:blip r:embed="rId2" cstate="print">
              <a:extLst>
                <a:ext uri="{BEBA8EAE-BF5A-486C-A8C5-ECC9F3942E4B}">
                  <a14:imgProps xmlns:a14="http://schemas.microsoft.com/office/drawing/2010/main">
                    <a14:imgLayer>
                      <a14:imgEffect>
                        <a14:backgroundRemoval t="9851" b="89851" l="7813" r="90000">
                          <a14:foregroundMark x1="88125" y1="62985" x2="88125" y2="62985"/>
                          <a14:foregroundMark x1="72813" y1="65970" x2="72813" y2="65970"/>
                          <a14:foregroundMark x1="60000" y1="62985" x2="60000" y2="62985"/>
                          <a14:foregroundMark x1="17188" y1="50746" x2="17188" y2="50746"/>
                          <a14:foregroundMark x1="7813" y1="26567" x2="7813" y2="26567"/>
                          <a14:foregroundMark x1="88281" y1="75224" x2="88281" y2="75224"/>
                          <a14:foregroundMark x1="87031" y1="74925" x2="87031" y2="74925"/>
                          <a14:foregroundMark x1="87031" y1="74925" x2="87656" y2="75522"/>
                          <a14:foregroundMark x1="20469" y1="76119" x2="20469" y2="76119"/>
                          <a14:foregroundMark x1="20625" y1="75821" x2="20625" y2="75821"/>
                          <a14:foregroundMark x1="19531" y1="75224" x2="19531" y2="75224"/>
                          <a14:foregroundMark x1="20938" y1="75224" x2="20938" y2="75224"/>
                          <a14:foregroundMark x1="20313" y1="75224" x2="20313" y2="75224"/>
                          <a14:foregroundMark x1="20000" y1="75224" x2="22031" y2="76418"/>
                          <a14:backgroundMark x1="21406" y1="74627" x2="21406" y2="74627"/>
                          <a14:backgroundMark x1="87813" y1="73433" x2="87813" y2="73433"/>
                        </a14:backgroundRemoval>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Gamma Exercise"/>
          <p:cNvSpPr txBox="1">
            <a:spLocks noGrp="1"/>
          </p:cNvSpPr>
          <p:nvPr>
            <p:ph type="title"/>
          </p:nvPr>
        </p:nvSpPr>
        <p:spPr>
          <a:xfrm>
            <a:off x="4387453" y="28730"/>
            <a:ext cx="15609095" cy="3036095"/>
          </a:xfrm>
          <a:prstGeom prst="rect">
            <a:avLst/>
          </a:prstGeom>
        </p:spPr>
        <p:txBody>
          <a:bodyPr/>
          <a:lstStyle>
            <a:lvl1pPr>
              <a:defRPr sz="9200"/>
            </a:lvl1pPr>
          </a:lstStyle>
          <a:p>
            <a:r>
              <a:rPr dirty="0"/>
              <a:t>Gamma Exercise</a:t>
            </a:r>
          </a:p>
        </p:txBody>
      </p:sp>
      <p:sp>
        <p:nvSpPr>
          <p:cNvPr id="192" name="Is the number 80 a term in each of these sequences?"/>
          <p:cNvSpPr txBox="1"/>
          <p:nvPr/>
        </p:nvSpPr>
        <p:spPr>
          <a:xfrm>
            <a:off x="3056586" y="3184509"/>
            <a:ext cx="18270828" cy="904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lstStyle>
          <a:p>
            <a:r>
              <a:rPr dirty="0">
                <a:latin typeface="Arial" panose="020B0604020202020204" pitchFamily="34" charset="0"/>
                <a:cs typeface="Arial" panose="020B0604020202020204" pitchFamily="34" charset="0"/>
              </a:rPr>
              <a:t>Is the number 80 a term in each of these sequences?</a:t>
            </a:r>
          </a:p>
        </p:txBody>
      </p:sp>
      <p:sp>
        <p:nvSpPr>
          <p:cNvPr id="193" name="nth term = 6n − 2…"/>
          <p:cNvSpPr txBox="1"/>
          <p:nvPr/>
        </p:nvSpPr>
        <p:spPr>
          <a:xfrm>
            <a:off x="6195712" y="5215153"/>
            <a:ext cx="11992576" cy="7000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6</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− 2</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2"/>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7</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+ 10</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3"/>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−3</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+ 204</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4"/>
            </a:pPr>
            <a:r>
              <a:rPr lang="en-GB" dirty="0">
                <a:latin typeface="Arial" panose="020B0604020202020204" pitchFamily="34" charset="0"/>
                <a:ea typeface="Helvetica"/>
                <a:cs typeface="Arial" panose="020B0604020202020204" pitchFamily="34" charset="0"/>
                <a:sym typeface="Helvetica"/>
              </a:rPr>
              <a:t>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−12</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+ 812</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5"/>
            </a:pPr>
            <a:r>
              <a:rPr lang="en-GB" dirty="0">
                <a:latin typeface="Arial" panose="020B0604020202020204" pitchFamily="34" charset="0"/>
                <a:ea typeface="Helvetica"/>
                <a:cs typeface="Arial" panose="020B0604020202020204" pitchFamily="34" charset="0"/>
                <a:sym typeface="Helvetica"/>
              </a:rPr>
              <a:t> </a:t>
            </a:r>
            <a:r>
              <a:rPr i="1" dirty="0">
                <a:latin typeface="Arial" panose="020B0604020202020204" pitchFamily="34" charset="0"/>
                <a:ea typeface="Helvetica"/>
                <a:cs typeface="Arial" panose="020B0604020202020204" pitchFamily="34" charset="0"/>
                <a:sym typeface="Helvetica"/>
              </a:rPr>
              <a:t>n</a:t>
            </a:r>
            <a:r>
              <a:rPr baseline="31999" dirty="0">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 4</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− 44</a:t>
            </a:r>
          </a:p>
        </p:txBody>
      </p:sp>
      <p:sp>
        <p:nvSpPr>
          <p:cNvPr id="8" name="object 4">
            <a:extLst>
              <a:ext uri="{FF2B5EF4-FFF2-40B4-BE49-F238E27FC236}">
                <a16:creationId xmlns:a16="http://schemas.microsoft.com/office/drawing/2014/main" id="{D700D554-EB41-0143-B063-0868EF540F51}"/>
              </a:ext>
            </a:extLst>
          </p:cNvPr>
          <p:cNvSpPr/>
          <p:nvPr/>
        </p:nvSpPr>
        <p:spPr>
          <a:xfrm>
            <a:off x="248711" y="165963"/>
            <a:ext cx="1335983" cy="2714535"/>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6">
            <a:extLst>
              <a:ext uri="{FF2B5EF4-FFF2-40B4-BE49-F238E27FC236}">
                <a16:creationId xmlns:a16="http://schemas.microsoft.com/office/drawing/2014/main" id="{C869C69E-2F59-5244-ABC1-43055B8B5296}"/>
              </a:ext>
            </a:extLst>
          </p:cNvPr>
          <p:cNvSpPr txBox="1">
            <a:spLocks/>
          </p:cNvSpPr>
          <p:nvPr/>
        </p:nvSpPr>
        <p:spPr>
          <a:xfrm>
            <a:off x="468960" y="322368"/>
            <a:ext cx="898525" cy="22872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0" tIns="11430" rIns="0" bIns="0" rtlCol="0" anchor="ctr">
            <a:spAutoFit/>
          </a:bodyPr>
          <a:lstStyle>
            <a:lvl1pPr marL="0" marR="0" indent="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1pPr>
            <a:lvl2pPr marL="0" marR="0" indent="228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2pPr>
            <a:lvl3pPr marL="0" marR="0" indent="457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3pPr>
            <a:lvl4pPr marL="0" marR="0" indent="685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4pPr>
            <a:lvl5pPr marL="0" marR="0" indent="9144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5pPr>
            <a:lvl6pPr marL="0" marR="0" indent="11430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6pPr>
            <a:lvl7pPr marL="0" marR="0" indent="1371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7pPr>
            <a:lvl8pPr marL="0" marR="0" indent="1600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8pPr>
            <a:lvl9pPr marL="0" marR="0" indent="1828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9pPr>
          </a:lstStyle>
          <a:p>
            <a:pPr marL="12700" hangingPunct="1">
              <a:spcBef>
                <a:spcPts val="90"/>
              </a:spcBef>
            </a:pPr>
            <a:r>
              <a:rPr lang="el-GR" sz="14850" spc="-555" dirty="0">
                <a:solidFill>
                  <a:srgbClr val="FFFFFF"/>
                </a:solidFill>
                <a:latin typeface="Arial" panose="020B0604020202020204" pitchFamily="34" charset="0"/>
                <a:cs typeface="Arial" panose="020B0604020202020204" pitchFamily="34" charset="0"/>
              </a:rPr>
              <a:t>γ</a:t>
            </a:r>
            <a:endParaRPr lang="el-GR" sz="1485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53E36F0-EC12-1C47-94B0-FA12EA9E2BCA}"/>
              </a:ext>
            </a:extLst>
          </p:cNvPr>
          <p:cNvPicPr>
            <a:picLocks noChangeAspect="1"/>
          </p:cNvPicPr>
          <p:nvPr/>
        </p:nvPicPr>
        <p:blipFill>
          <a:blip r:embed="rId3"/>
          <a:stretch>
            <a:fillRect/>
          </a:stretch>
        </p:blipFill>
        <p:spPr>
          <a:xfrm>
            <a:off x="15480000" y="5369698"/>
            <a:ext cx="685800" cy="647700"/>
          </a:xfrm>
          <a:prstGeom prst="rect">
            <a:avLst/>
          </a:prstGeom>
        </p:spPr>
      </p:pic>
      <p:pic>
        <p:nvPicPr>
          <p:cNvPr id="11" name="Picture 10">
            <a:extLst>
              <a:ext uri="{FF2B5EF4-FFF2-40B4-BE49-F238E27FC236}">
                <a16:creationId xmlns:a16="http://schemas.microsoft.com/office/drawing/2014/main" id="{9AB8B7FD-D942-4840-A7EC-A643238D3213}"/>
              </a:ext>
            </a:extLst>
          </p:cNvPr>
          <p:cNvPicPr>
            <a:picLocks noChangeAspect="1"/>
          </p:cNvPicPr>
          <p:nvPr/>
        </p:nvPicPr>
        <p:blipFill>
          <a:blip r:embed="rId3"/>
          <a:stretch>
            <a:fillRect/>
          </a:stretch>
        </p:blipFill>
        <p:spPr>
          <a:xfrm>
            <a:off x="15480000" y="8411249"/>
            <a:ext cx="685800" cy="647700"/>
          </a:xfrm>
          <a:prstGeom prst="rect">
            <a:avLst/>
          </a:prstGeom>
        </p:spPr>
      </p:pic>
      <p:pic>
        <p:nvPicPr>
          <p:cNvPr id="12" name="Picture 11">
            <a:extLst>
              <a:ext uri="{FF2B5EF4-FFF2-40B4-BE49-F238E27FC236}">
                <a16:creationId xmlns:a16="http://schemas.microsoft.com/office/drawing/2014/main" id="{ACBFB68E-E736-5349-B0A2-C5C79B3DE815}"/>
              </a:ext>
            </a:extLst>
          </p:cNvPr>
          <p:cNvPicPr>
            <a:picLocks noChangeAspect="1"/>
          </p:cNvPicPr>
          <p:nvPr/>
        </p:nvPicPr>
        <p:blipFill>
          <a:blip r:embed="rId4"/>
          <a:stretch>
            <a:fillRect/>
          </a:stretch>
        </p:blipFill>
        <p:spPr>
          <a:xfrm>
            <a:off x="15480000" y="6915873"/>
            <a:ext cx="825500" cy="596900"/>
          </a:xfrm>
          <a:prstGeom prst="rect">
            <a:avLst/>
          </a:prstGeom>
        </p:spPr>
      </p:pic>
      <p:pic>
        <p:nvPicPr>
          <p:cNvPr id="13" name="Picture 12">
            <a:extLst>
              <a:ext uri="{FF2B5EF4-FFF2-40B4-BE49-F238E27FC236}">
                <a16:creationId xmlns:a16="http://schemas.microsoft.com/office/drawing/2014/main" id="{5622ADC8-992D-6448-A4CF-E79A5A5EDD02}"/>
              </a:ext>
            </a:extLst>
          </p:cNvPr>
          <p:cNvPicPr>
            <a:picLocks noChangeAspect="1"/>
          </p:cNvPicPr>
          <p:nvPr/>
        </p:nvPicPr>
        <p:blipFill>
          <a:blip r:embed="rId4"/>
          <a:stretch>
            <a:fillRect/>
          </a:stretch>
        </p:blipFill>
        <p:spPr>
          <a:xfrm>
            <a:off x="15480000" y="9913066"/>
            <a:ext cx="825500" cy="596900"/>
          </a:xfrm>
          <a:prstGeom prst="rect">
            <a:avLst/>
          </a:prstGeom>
        </p:spPr>
      </p:pic>
      <p:pic>
        <p:nvPicPr>
          <p:cNvPr id="14" name="Picture 13">
            <a:extLst>
              <a:ext uri="{FF2B5EF4-FFF2-40B4-BE49-F238E27FC236}">
                <a16:creationId xmlns:a16="http://schemas.microsoft.com/office/drawing/2014/main" id="{4E57CCE4-54D7-6343-ABA3-71A90C1A7F18}"/>
              </a:ext>
            </a:extLst>
          </p:cNvPr>
          <p:cNvPicPr>
            <a:picLocks noChangeAspect="1"/>
          </p:cNvPicPr>
          <p:nvPr/>
        </p:nvPicPr>
        <p:blipFill>
          <a:blip r:embed="rId4"/>
          <a:stretch>
            <a:fillRect/>
          </a:stretch>
        </p:blipFill>
        <p:spPr>
          <a:xfrm>
            <a:off x="15480000" y="11445255"/>
            <a:ext cx="825500" cy="596900"/>
          </a:xfrm>
          <a:prstGeom prst="rect">
            <a:avLst/>
          </a:prstGeom>
        </p:spPr>
      </p:pic>
      <p:sp>
        <p:nvSpPr>
          <p:cNvPr id="15" name="Rectangle 14">
            <a:extLst>
              <a:ext uri="{FF2B5EF4-FFF2-40B4-BE49-F238E27FC236}">
                <a16:creationId xmlns:a16="http://schemas.microsoft.com/office/drawing/2014/main" id="{89C99214-0F8B-6947-93E7-E6BBC7D72AF8}"/>
              </a:ext>
            </a:extLst>
          </p:cNvPr>
          <p:cNvSpPr/>
          <p:nvPr/>
        </p:nvSpPr>
        <p:spPr>
          <a:xfrm>
            <a:off x="15480000" y="5312102"/>
            <a:ext cx="1402946"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6" name="Rectangle 15">
            <a:extLst>
              <a:ext uri="{FF2B5EF4-FFF2-40B4-BE49-F238E27FC236}">
                <a16:creationId xmlns:a16="http://schemas.microsoft.com/office/drawing/2014/main" id="{47977B8E-FC68-DF4F-8154-416C4345A6A8}"/>
              </a:ext>
            </a:extLst>
          </p:cNvPr>
          <p:cNvSpPr/>
          <p:nvPr/>
        </p:nvSpPr>
        <p:spPr>
          <a:xfrm>
            <a:off x="15480000" y="6809745"/>
            <a:ext cx="1402946"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7" name="Rectangle 16">
            <a:extLst>
              <a:ext uri="{FF2B5EF4-FFF2-40B4-BE49-F238E27FC236}">
                <a16:creationId xmlns:a16="http://schemas.microsoft.com/office/drawing/2014/main" id="{37973DAF-7A75-374E-9080-6ED3E82A3781}"/>
              </a:ext>
            </a:extLst>
          </p:cNvPr>
          <p:cNvSpPr/>
          <p:nvPr/>
        </p:nvSpPr>
        <p:spPr>
          <a:xfrm>
            <a:off x="15480000" y="8307388"/>
            <a:ext cx="1402946"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8" name="Rectangle 17">
            <a:extLst>
              <a:ext uri="{FF2B5EF4-FFF2-40B4-BE49-F238E27FC236}">
                <a16:creationId xmlns:a16="http://schemas.microsoft.com/office/drawing/2014/main" id="{8ABAF76B-D055-5842-88F9-6F4AD652D5E5}"/>
              </a:ext>
            </a:extLst>
          </p:cNvPr>
          <p:cNvSpPr/>
          <p:nvPr/>
        </p:nvSpPr>
        <p:spPr>
          <a:xfrm>
            <a:off x="15480000" y="9805031"/>
            <a:ext cx="1402946"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9" name="Rectangle 18">
            <a:extLst>
              <a:ext uri="{FF2B5EF4-FFF2-40B4-BE49-F238E27FC236}">
                <a16:creationId xmlns:a16="http://schemas.microsoft.com/office/drawing/2014/main" id="{0DAD93A2-A543-A249-8E82-3BEF71FFB6E2}"/>
              </a:ext>
            </a:extLst>
          </p:cNvPr>
          <p:cNvSpPr/>
          <p:nvPr/>
        </p:nvSpPr>
        <p:spPr>
          <a:xfrm>
            <a:off x="15480000" y="11302674"/>
            <a:ext cx="1402946"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Explain the mistake"/>
          <p:cNvSpPr txBox="1">
            <a:spLocks noGrp="1"/>
          </p:cNvSpPr>
          <p:nvPr>
            <p:ph type="title"/>
          </p:nvPr>
        </p:nvSpPr>
        <p:spPr>
          <a:xfrm>
            <a:off x="4387453" y="28730"/>
            <a:ext cx="15609095" cy="3036095"/>
          </a:xfrm>
          <a:prstGeom prst="rect">
            <a:avLst/>
          </a:prstGeom>
        </p:spPr>
        <p:txBody>
          <a:bodyPr/>
          <a:lstStyle>
            <a:lvl1pPr>
              <a:defRPr sz="9200"/>
            </a:lvl1pPr>
          </a:lstStyle>
          <a:p>
            <a:r>
              <a:rPr dirty="0"/>
              <a:t>Explain the mistake</a:t>
            </a:r>
          </a:p>
        </p:txBody>
      </p:sp>
      <p:pic>
        <p:nvPicPr>
          <p:cNvPr id="196" name="Image" descr="Image"/>
          <p:cNvPicPr>
            <a:picLocks noChangeAspect="1"/>
          </p:cNvPicPr>
          <p:nvPr/>
        </p:nvPicPr>
        <p:blipFill>
          <a:blip r:embed="rId2"/>
          <a:stretch>
            <a:fillRect/>
          </a:stretch>
        </p:blipFill>
        <p:spPr>
          <a:xfrm>
            <a:off x="19672698" y="510788"/>
            <a:ext cx="4026337" cy="2969423"/>
          </a:xfrm>
          <a:prstGeom prst="rect">
            <a:avLst/>
          </a:prstGeom>
          <a:ln w="3175">
            <a:miter lim="400000"/>
          </a:ln>
        </p:spPr>
      </p:pic>
      <p:sp>
        <p:nvSpPr>
          <p:cNvPr id="197" name="Jenny is given the sequence 19, 15, 11, 7, 3, ……"/>
          <p:cNvSpPr txBox="1"/>
          <p:nvPr/>
        </p:nvSpPr>
        <p:spPr>
          <a:xfrm>
            <a:off x="4257332" y="2785985"/>
            <a:ext cx="15869335" cy="623824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spAutoFit/>
          </a:bodyPr>
          <a:lstStyle/>
          <a:p>
            <a:pPr algn="l"/>
            <a:r>
              <a:rPr dirty="0">
                <a:latin typeface="Arial" panose="020B0604020202020204" pitchFamily="34" charset="0"/>
                <a:cs typeface="Arial" panose="020B0604020202020204" pitchFamily="34" charset="0"/>
              </a:rPr>
              <a:t>Jenny is given the sequence 19, 15, 11, 7, 3, …</a:t>
            </a:r>
          </a:p>
          <a:p>
            <a:pPr algn="l"/>
            <a:r>
              <a:rPr dirty="0">
                <a:latin typeface="Arial" panose="020B0604020202020204" pitchFamily="34" charset="0"/>
                <a:cs typeface="Arial" panose="020B0604020202020204" pitchFamily="34" charset="0"/>
              </a:rPr>
              <a:t>She writes the following:</a:t>
            </a:r>
          </a:p>
          <a:p>
            <a:pPr algn="l"/>
            <a:endParaRPr dirty="0">
              <a:latin typeface="Arial" panose="020B0604020202020204" pitchFamily="34" charset="0"/>
              <a:cs typeface="Arial" panose="020B0604020202020204" pitchFamily="34" charset="0"/>
            </a:endParaRPr>
          </a:p>
          <a:p>
            <a:pPr lvl="3" indent="20638" algn="l">
              <a:defRPr>
                <a:solidFill>
                  <a:schemeClr val="accent1">
                    <a:hueOff val="47394"/>
                    <a:satOff val="-25753"/>
                    <a:lumOff val="-7544"/>
                  </a:schemeClr>
                </a:solidFill>
                <a:latin typeface="Noteworthy Light"/>
                <a:ea typeface="Noteworthy Light"/>
                <a:cs typeface="Noteworthy Light"/>
                <a:sym typeface="Noteworthy Light"/>
              </a:defRPr>
            </a:pPr>
            <a:r>
              <a:rPr sz="4800" dirty="0">
                <a:latin typeface="Comic Sans MS" panose="030F0902030302020204" pitchFamily="66" charset="0"/>
              </a:rPr>
              <a:t>The sequence goes down in steps of 4 and 19 is the first term. So the nth term of this sequence is 19n − 4.</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By working out the first term of the sequence with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19</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− 4,  show that Jenny is </a:t>
            </a:r>
            <a:r>
              <a:rPr b="1" dirty="0">
                <a:latin typeface="Arial" panose="020B0604020202020204" pitchFamily="34" charset="0"/>
                <a:ea typeface="Helvetica"/>
                <a:cs typeface="Arial" panose="020B0604020202020204" pitchFamily="34" charset="0"/>
                <a:sym typeface="Helvetica"/>
              </a:rPr>
              <a:t>wrong</a:t>
            </a:r>
            <a:r>
              <a:rPr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118C4955-C82F-0442-971A-10E61304F7E7}"/>
              </a:ext>
            </a:extLst>
          </p:cNvPr>
          <p:cNvPicPr>
            <a:picLocks noChangeAspect="1"/>
          </p:cNvPicPr>
          <p:nvPr/>
        </p:nvPicPr>
        <p:blipFill>
          <a:blip r:embed="rId3"/>
          <a:stretch>
            <a:fillRect/>
          </a:stretch>
        </p:blipFill>
        <p:spPr>
          <a:xfrm>
            <a:off x="2702852" y="10029142"/>
            <a:ext cx="20152642" cy="2540570"/>
          </a:xfrm>
          <a:prstGeom prst="rect">
            <a:avLst/>
          </a:prstGeom>
        </p:spPr>
      </p:pic>
      <p:sp>
        <p:nvSpPr>
          <p:cNvPr id="6" name="Rectangle 5">
            <a:extLst>
              <a:ext uri="{FF2B5EF4-FFF2-40B4-BE49-F238E27FC236}">
                <a16:creationId xmlns:a16="http://schemas.microsoft.com/office/drawing/2014/main" id="{ED83D4DC-8546-9349-9027-CD7CC067E3CA}"/>
              </a:ext>
            </a:extLst>
          </p:cNvPr>
          <p:cNvSpPr/>
          <p:nvPr/>
        </p:nvSpPr>
        <p:spPr>
          <a:xfrm>
            <a:off x="2702852" y="10029143"/>
            <a:ext cx="20152642" cy="2540570"/>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Exam-style question 1"/>
          <p:cNvSpPr txBox="1">
            <a:spLocks noGrp="1"/>
          </p:cNvSpPr>
          <p:nvPr>
            <p:ph type="title"/>
          </p:nvPr>
        </p:nvSpPr>
        <p:spPr>
          <a:xfrm>
            <a:off x="4387453" y="-39359"/>
            <a:ext cx="15609094" cy="2452533"/>
          </a:xfrm>
          <a:prstGeom prst="rect">
            <a:avLst/>
          </a:prstGeom>
        </p:spPr>
        <p:txBody>
          <a:bodyPr/>
          <a:lstStyle>
            <a:lvl1pPr>
              <a:defRPr sz="9200"/>
            </a:lvl1pPr>
          </a:lstStyle>
          <a:p>
            <a:r>
              <a:rPr dirty="0"/>
              <a:t>Exam-style question 1</a:t>
            </a:r>
          </a:p>
        </p:txBody>
      </p:sp>
      <p:sp>
        <p:nvSpPr>
          <p:cNvPr id="200" name="The nth term of a sequence is 7n − 3…"/>
          <p:cNvSpPr txBox="1"/>
          <p:nvPr/>
        </p:nvSpPr>
        <p:spPr>
          <a:xfrm>
            <a:off x="3773479" y="2682462"/>
            <a:ext cx="16837042" cy="783868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spAutoFit/>
          </a:bodyPr>
          <a:lstStyle/>
          <a:p>
            <a:pPr algn="l">
              <a:defRPr>
                <a:latin typeface="Times New Roman"/>
                <a:ea typeface="Times New Roman"/>
                <a:cs typeface="Times New Roman"/>
                <a:sym typeface="Times New Roman"/>
              </a:defRPr>
            </a:pPr>
            <a:r>
              <a:rPr dirty="0"/>
              <a:t>The </a:t>
            </a:r>
            <a:r>
              <a:rPr i="1" dirty="0"/>
              <a:t>n</a:t>
            </a:r>
            <a:r>
              <a:rPr baseline="31999" dirty="0"/>
              <a:t>th</a:t>
            </a:r>
            <a:r>
              <a:rPr dirty="0"/>
              <a:t> term of a sequence is 7</a:t>
            </a:r>
            <a:r>
              <a:rPr i="1" dirty="0"/>
              <a:t>n</a:t>
            </a:r>
            <a:r>
              <a:rPr dirty="0"/>
              <a:t> − 3</a:t>
            </a:r>
          </a:p>
          <a:p>
            <a:pPr lvl="2" algn="l">
              <a:defRPr b="1">
                <a:latin typeface="Times New Roman"/>
                <a:ea typeface="Times New Roman"/>
                <a:cs typeface="Times New Roman"/>
                <a:sym typeface="Times New Roman"/>
              </a:defRPr>
            </a:pPr>
            <a:endParaRPr dirty="0"/>
          </a:p>
          <a:p>
            <a:pPr marL="1270000" indent="-1270000" algn="l">
              <a:buSzPct val="100000"/>
              <a:buAutoNum type="alphaLcParenBoth"/>
              <a:defRPr>
                <a:latin typeface="Times New Roman"/>
                <a:ea typeface="Times New Roman"/>
                <a:cs typeface="Times New Roman"/>
                <a:sym typeface="Times New Roman"/>
              </a:defRPr>
            </a:pPr>
            <a:r>
              <a:rPr dirty="0"/>
              <a:t>Find the first four terms of this sequence.</a:t>
            </a:r>
          </a:p>
          <a:p>
            <a:pPr algn="l">
              <a:defRPr>
                <a:latin typeface="Times New Roman"/>
                <a:ea typeface="Times New Roman"/>
                <a:cs typeface="Times New Roman"/>
                <a:sym typeface="Times New Roman"/>
              </a:defRPr>
            </a:pPr>
            <a:endParaRPr dirty="0"/>
          </a:p>
          <a:p>
            <a:pPr marL="1270000" indent="-1270000" algn="l">
              <a:buSzPct val="100000"/>
              <a:buAutoNum type="alphaLcParenBoth" startAt="2"/>
              <a:defRPr>
                <a:latin typeface="Times New Roman"/>
                <a:ea typeface="Times New Roman"/>
                <a:cs typeface="Times New Roman"/>
                <a:sym typeface="Times New Roman"/>
              </a:defRPr>
            </a:pPr>
            <a:r>
              <a:rPr dirty="0"/>
              <a:t>The fifth term of the sequence is 32. Adam thinks that this means the tenth term would be 64, which is double the fifth term. Is Adam correct? Explain your answer.</a:t>
            </a:r>
            <a:endParaRPr lang="en-GB" dirty="0"/>
          </a:p>
          <a:p>
            <a:pPr marL="1270000" indent="-1270000" algn="l">
              <a:buSzPct val="100000"/>
              <a:buAutoNum type="alphaLcParenBoth" startAt="2"/>
              <a:defRPr>
                <a:latin typeface="Times New Roman"/>
                <a:ea typeface="Times New Roman"/>
                <a:cs typeface="Times New Roman"/>
                <a:sym typeface="Times New Roman"/>
              </a:defRPr>
            </a:pPr>
            <a:endParaRPr dirty="0"/>
          </a:p>
          <a:p>
            <a:pPr algn="l">
              <a:defRPr>
                <a:latin typeface="Times New Roman"/>
                <a:ea typeface="Times New Roman"/>
                <a:cs typeface="Times New Roman"/>
                <a:sym typeface="Times New Roman"/>
              </a:defRPr>
            </a:pPr>
            <a:endParaRPr dirty="0"/>
          </a:p>
          <a:p>
            <a:pPr marL="1270000" indent="-1270000" algn="l">
              <a:buSzPct val="100000"/>
              <a:buAutoNum type="alphaLcParenBoth" startAt="3"/>
              <a:defRPr>
                <a:latin typeface="Times New Roman"/>
                <a:ea typeface="Times New Roman"/>
                <a:cs typeface="Times New Roman"/>
                <a:sym typeface="Times New Roman"/>
              </a:defRPr>
            </a:pPr>
            <a:r>
              <a:rPr dirty="0"/>
              <a:t>Is 137 a term in the sequence? Explain your answer.</a:t>
            </a:r>
          </a:p>
        </p:txBody>
      </p:sp>
      <p:pic>
        <p:nvPicPr>
          <p:cNvPr id="4" name="Picture 3">
            <a:extLst>
              <a:ext uri="{FF2B5EF4-FFF2-40B4-BE49-F238E27FC236}">
                <a16:creationId xmlns:a16="http://schemas.microsoft.com/office/drawing/2014/main" id="{60ADE3DA-6800-A64E-81C2-650952691670}"/>
              </a:ext>
            </a:extLst>
          </p:cNvPr>
          <p:cNvPicPr>
            <a:picLocks noChangeAspect="1"/>
          </p:cNvPicPr>
          <p:nvPr/>
        </p:nvPicPr>
        <p:blipFill>
          <a:blip r:embed="rId2"/>
          <a:stretch>
            <a:fillRect/>
          </a:stretch>
        </p:blipFill>
        <p:spPr>
          <a:xfrm>
            <a:off x="15875852" y="3982654"/>
            <a:ext cx="5063907" cy="1071543"/>
          </a:xfrm>
          <a:prstGeom prst="rect">
            <a:avLst/>
          </a:prstGeom>
        </p:spPr>
      </p:pic>
      <p:pic>
        <p:nvPicPr>
          <p:cNvPr id="5" name="Picture 4">
            <a:extLst>
              <a:ext uri="{FF2B5EF4-FFF2-40B4-BE49-F238E27FC236}">
                <a16:creationId xmlns:a16="http://schemas.microsoft.com/office/drawing/2014/main" id="{436B33DB-09DF-1F45-8559-335DCB439C8E}"/>
              </a:ext>
            </a:extLst>
          </p:cNvPr>
          <p:cNvPicPr>
            <a:picLocks noChangeAspect="1"/>
          </p:cNvPicPr>
          <p:nvPr/>
        </p:nvPicPr>
        <p:blipFill>
          <a:blip r:embed="rId3"/>
          <a:stretch>
            <a:fillRect/>
          </a:stretch>
        </p:blipFill>
        <p:spPr>
          <a:xfrm>
            <a:off x="5099050" y="8229196"/>
            <a:ext cx="14110216" cy="1097683"/>
          </a:xfrm>
          <a:prstGeom prst="rect">
            <a:avLst/>
          </a:prstGeom>
        </p:spPr>
      </p:pic>
      <p:pic>
        <p:nvPicPr>
          <p:cNvPr id="6" name="Picture 5">
            <a:extLst>
              <a:ext uri="{FF2B5EF4-FFF2-40B4-BE49-F238E27FC236}">
                <a16:creationId xmlns:a16="http://schemas.microsoft.com/office/drawing/2014/main" id="{5CC8D2E7-A69E-D647-B5CB-43B71677987C}"/>
              </a:ext>
            </a:extLst>
          </p:cNvPr>
          <p:cNvPicPr>
            <a:picLocks noChangeAspect="1"/>
          </p:cNvPicPr>
          <p:nvPr/>
        </p:nvPicPr>
        <p:blipFill>
          <a:blip r:embed="rId4"/>
          <a:stretch>
            <a:fillRect/>
          </a:stretch>
        </p:blipFill>
        <p:spPr>
          <a:xfrm>
            <a:off x="5126154" y="10521144"/>
            <a:ext cx="14073602" cy="2707175"/>
          </a:xfrm>
          <a:prstGeom prst="rect">
            <a:avLst/>
          </a:prstGeom>
        </p:spPr>
      </p:pic>
      <p:sp>
        <p:nvSpPr>
          <p:cNvPr id="7" name="Rectangle 6">
            <a:extLst>
              <a:ext uri="{FF2B5EF4-FFF2-40B4-BE49-F238E27FC236}">
                <a16:creationId xmlns:a16="http://schemas.microsoft.com/office/drawing/2014/main" id="{240F13E0-6ED6-FE49-ADF3-FD6A4BF3660C}"/>
              </a:ext>
            </a:extLst>
          </p:cNvPr>
          <p:cNvSpPr/>
          <p:nvPr/>
        </p:nvSpPr>
        <p:spPr>
          <a:xfrm>
            <a:off x="15875852" y="3982653"/>
            <a:ext cx="5063907" cy="1071543"/>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8" name="Rectangle 7">
            <a:extLst>
              <a:ext uri="{FF2B5EF4-FFF2-40B4-BE49-F238E27FC236}">
                <a16:creationId xmlns:a16="http://schemas.microsoft.com/office/drawing/2014/main" id="{AD905E9C-832D-504A-9F84-8ECDBF9DA435}"/>
              </a:ext>
            </a:extLst>
          </p:cNvPr>
          <p:cNvSpPr/>
          <p:nvPr/>
        </p:nvSpPr>
        <p:spPr>
          <a:xfrm>
            <a:off x="5099050" y="8255336"/>
            <a:ext cx="14110216" cy="1071543"/>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9" name="Rectangle 8">
            <a:extLst>
              <a:ext uri="{FF2B5EF4-FFF2-40B4-BE49-F238E27FC236}">
                <a16:creationId xmlns:a16="http://schemas.microsoft.com/office/drawing/2014/main" id="{DBB31A21-090C-E24A-8DF8-56BB78E14C91}"/>
              </a:ext>
            </a:extLst>
          </p:cNvPr>
          <p:cNvSpPr/>
          <p:nvPr/>
        </p:nvSpPr>
        <p:spPr>
          <a:xfrm>
            <a:off x="5107846" y="10514400"/>
            <a:ext cx="14149999" cy="2707175"/>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Exam-style question 2"/>
          <p:cNvSpPr txBox="1">
            <a:spLocks noGrp="1"/>
          </p:cNvSpPr>
          <p:nvPr>
            <p:ph type="title"/>
          </p:nvPr>
        </p:nvSpPr>
        <p:spPr>
          <a:xfrm>
            <a:off x="4387453" y="-39359"/>
            <a:ext cx="15609094" cy="2452533"/>
          </a:xfrm>
          <a:prstGeom prst="rect">
            <a:avLst/>
          </a:prstGeom>
        </p:spPr>
        <p:txBody>
          <a:bodyPr/>
          <a:lstStyle>
            <a:lvl1pPr>
              <a:defRPr sz="9200"/>
            </a:lvl1pPr>
          </a:lstStyle>
          <a:p>
            <a:r>
              <a:rPr dirty="0"/>
              <a:t>Exam-style question 2</a:t>
            </a:r>
          </a:p>
        </p:txBody>
      </p:sp>
      <p:sp>
        <p:nvSpPr>
          <p:cNvPr id="203" name="Raziya has £20 in her piggy bank at the start of the year. She then adds a fixed amount at the end of each week. After n weeks, she has £(20 + 3n) in the piggy bank.…"/>
          <p:cNvSpPr txBox="1"/>
          <p:nvPr/>
        </p:nvSpPr>
        <p:spPr>
          <a:xfrm>
            <a:off x="4188283" y="2829289"/>
            <a:ext cx="16007434" cy="706924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spAutoFit/>
          </a:bodyPr>
          <a:lstStyle/>
          <a:p>
            <a:pPr algn="l">
              <a:defRPr>
                <a:latin typeface="Times New Roman"/>
                <a:ea typeface="Times New Roman"/>
                <a:cs typeface="Times New Roman"/>
                <a:sym typeface="Times New Roman"/>
              </a:defRPr>
            </a:pPr>
            <a:r>
              <a:rPr dirty="0" err="1"/>
              <a:t>Raziya</a:t>
            </a:r>
            <a:r>
              <a:rPr dirty="0"/>
              <a:t> has £20 in her piggy bank at the start of the year. She then adds a fixed amount at the end of each week. After </a:t>
            </a:r>
            <a:r>
              <a:rPr i="1" dirty="0"/>
              <a:t>n</a:t>
            </a:r>
            <a:r>
              <a:rPr dirty="0"/>
              <a:t> weeks, she has £(20 + 3</a:t>
            </a:r>
            <a:r>
              <a:rPr i="1" dirty="0"/>
              <a:t>n</a:t>
            </a:r>
            <a:r>
              <a:rPr dirty="0"/>
              <a:t>) in the piggy bank.</a:t>
            </a:r>
          </a:p>
          <a:p>
            <a:pPr lvl="2" algn="l">
              <a:defRPr b="1">
                <a:latin typeface="Times New Roman"/>
                <a:ea typeface="Times New Roman"/>
                <a:cs typeface="Times New Roman"/>
                <a:sym typeface="Times New Roman"/>
              </a:defRPr>
            </a:pPr>
            <a:endParaRPr dirty="0"/>
          </a:p>
          <a:p>
            <a:pPr marL="1270000" indent="-1270000" algn="l">
              <a:buSzPct val="100000"/>
              <a:buAutoNum type="alphaLcParenBoth"/>
              <a:defRPr>
                <a:latin typeface="Times New Roman"/>
                <a:ea typeface="Times New Roman"/>
                <a:cs typeface="Times New Roman"/>
                <a:sym typeface="Times New Roman"/>
              </a:defRPr>
            </a:pPr>
            <a:r>
              <a:rPr dirty="0"/>
              <a:t>How much money is </a:t>
            </a:r>
            <a:r>
              <a:rPr dirty="0" err="1"/>
              <a:t>Raziya</a:t>
            </a:r>
            <a:r>
              <a:rPr dirty="0"/>
              <a:t> adding each week?</a:t>
            </a:r>
            <a:endParaRPr lang="en-GB" dirty="0"/>
          </a:p>
          <a:p>
            <a:pPr marL="1270000" indent="-1270000" algn="l">
              <a:buSzPct val="100000"/>
              <a:buAutoNum type="alphaLcParenBoth"/>
              <a:defRPr>
                <a:latin typeface="Times New Roman"/>
                <a:ea typeface="Times New Roman"/>
                <a:cs typeface="Times New Roman"/>
                <a:sym typeface="Times New Roman"/>
              </a:defRPr>
            </a:pPr>
            <a:endParaRPr dirty="0"/>
          </a:p>
          <a:p>
            <a:pPr algn="l">
              <a:defRPr>
                <a:latin typeface="Times New Roman"/>
                <a:ea typeface="Times New Roman"/>
                <a:cs typeface="Times New Roman"/>
                <a:sym typeface="Times New Roman"/>
              </a:defRPr>
            </a:pPr>
            <a:endParaRPr dirty="0"/>
          </a:p>
          <a:p>
            <a:pPr marL="1270000" indent="-1270000" algn="l">
              <a:buSzPct val="100000"/>
              <a:buAutoNum type="alphaLcParenBoth" startAt="2"/>
              <a:defRPr>
                <a:latin typeface="Times New Roman"/>
                <a:ea typeface="Times New Roman"/>
                <a:cs typeface="Times New Roman"/>
                <a:sym typeface="Times New Roman"/>
              </a:defRPr>
            </a:pPr>
            <a:r>
              <a:rPr dirty="0"/>
              <a:t>How much money will she have in the piggy bank after 14 weeks?</a:t>
            </a:r>
          </a:p>
        </p:txBody>
      </p:sp>
      <p:pic>
        <p:nvPicPr>
          <p:cNvPr id="204" name="Image" descr="Image"/>
          <p:cNvPicPr>
            <a:picLocks noChangeAspect="1"/>
          </p:cNvPicPr>
          <p:nvPr/>
        </p:nvPicPr>
        <p:blipFill>
          <a:blip r:embed="rId2"/>
          <a:srcRect l="8843" t="7594" r="21575" b="4684"/>
          <a:stretch>
            <a:fillRect/>
          </a:stretch>
        </p:blipFill>
        <p:spPr>
          <a:xfrm flipH="1">
            <a:off x="18530172" y="8837990"/>
            <a:ext cx="5370239" cy="4421843"/>
          </a:xfrm>
          <a:custGeom>
            <a:avLst/>
            <a:gdLst/>
            <a:ahLst/>
            <a:cxnLst>
              <a:cxn ang="0">
                <a:pos x="wd2" y="hd2"/>
              </a:cxn>
              <a:cxn ang="5400000">
                <a:pos x="wd2" y="hd2"/>
              </a:cxn>
              <a:cxn ang="10800000">
                <a:pos x="wd2" y="hd2"/>
              </a:cxn>
              <a:cxn ang="16200000">
                <a:pos x="wd2" y="hd2"/>
              </a:cxn>
            </a:cxnLst>
            <a:rect l="0" t="0" r="r" b="b"/>
            <a:pathLst>
              <a:path w="21596" h="21482" extrusionOk="0">
                <a:moveTo>
                  <a:pt x="13149" y="0"/>
                </a:moveTo>
                <a:cubicBezTo>
                  <a:pt x="12704" y="0"/>
                  <a:pt x="12486" y="137"/>
                  <a:pt x="11269" y="1184"/>
                </a:cubicBezTo>
                <a:cubicBezTo>
                  <a:pt x="11190" y="1252"/>
                  <a:pt x="10982" y="1209"/>
                  <a:pt x="10613" y="1045"/>
                </a:cubicBezTo>
                <a:cubicBezTo>
                  <a:pt x="9726" y="650"/>
                  <a:pt x="8916" y="424"/>
                  <a:pt x="8144" y="357"/>
                </a:cubicBezTo>
                <a:cubicBezTo>
                  <a:pt x="7744" y="322"/>
                  <a:pt x="7271" y="227"/>
                  <a:pt x="7093" y="147"/>
                </a:cubicBezTo>
                <a:cubicBezTo>
                  <a:pt x="6657" y="-51"/>
                  <a:pt x="6568" y="-40"/>
                  <a:pt x="6285" y="243"/>
                </a:cubicBezTo>
                <a:cubicBezTo>
                  <a:pt x="6152" y="377"/>
                  <a:pt x="5831" y="569"/>
                  <a:pt x="5572" y="671"/>
                </a:cubicBezTo>
                <a:cubicBezTo>
                  <a:pt x="4717" y="1006"/>
                  <a:pt x="3023" y="2184"/>
                  <a:pt x="2922" y="2514"/>
                </a:cubicBezTo>
                <a:cubicBezTo>
                  <a:pt x="2903" y="2577"/>
                  <a:pt x="2725" y="2913"/>
                  <a:pt x="2527" y="3262"/>
                </a:cubicBezTo>
                <a:cubicBezTo>
                  <a:pt x="1228" y="5549"/>
                  <a:pt x="952" y="8326"/>
                  <a:pt x="1780" y="10797"/>
                </a:cubicBezTo>
                <a:cubicBezTo>
                  <a:pt x="2185" y="12008"/>
                  <a:pt x="2202" y="12797"/>
                  <a:pt x="1847" y="13975"/>
                </a:cubicBezTo>
                <a:cubicBezTo>
                  <a:pt x="1637" y="14672"/>
                  <a:pt x="1620" y="14812"/>
                  <a:pt x="1711" y="15078"/>
                </a:cubicBezTo>
                <a:cubicBezTo>
                  <a:pt x="1832" y="15428"/>
                  <a:pt x="2085" y="15562"/>
                  <a:pt x="2830" y="15664"/>
                </a:cubicBezTo>
                <a:cubicBezTo>
                  <a:pt x="3158" y="15709"/>
                  <a:pt x="3476" y="15833"/>
                  <a:pt x="3708" y="16007"/>
                </a:cubicBezTo>
                <a:cubicBezTo>
                  <a:pt x="4044" y="16260"/>
                  <a:pt x="4538" y="16534"/>
                  <a:pt x="4913" y="16678"/>
                </a:cubicBezTo>
                <a:cubicBezTo>
                  <a:pt x="5122" y="16759"/>
                  <a:pt x="5031" y="16905"/>
                  <a:pt x="4726" y="16979"/>
                </a:cubicBezTo>
                <a:cubicBezTo>
                  <a:pt x="4037" y="17145"/>
                  <a:pt x="3745" y="18059"/>
                  <a:pt x="4223" y="18554"/>
                </a:cubicBezTo>
                <a:cubicBezTo>
                  <a:pt x="4537" y="18879"/>
                  <a:pt x="5235" y="18977"/>
                  <a:pt x="5738" y="18768"/>
                </a:cubicBezTo>
                <a:cubicBezTo>
                  <a:pt x="6130" y="18605"/>
                  <a:pt x="6345" y="18641"/>
                  <a:pt x="6180" y="18839"/>
                </a:cubicBezTo>
                <a:cubicBezTo>
                  <a:pt x="6012" y="19041"/>
                  <a:pt x="6073" y="19698"/>
                  <a:pt x="6287" y="20012"/>
                </a:cubicBezTo>
                <a:cubicBezTo>
                  <a:pt x="6397" y="20172"/>
                  <a:pt x="6511" y="20388"/>
                  <a:pt x="6542" y="20490"/>
                </a:cubicBezTo>
                <a:cubicBezTo>
                  <a:pt x="6750" y="21174"/>
                  <a:pt x="8593" y="21083"/>
                  <a:pt x="8909" y="20372"/>
                </a:cubicBezTo>
                <a:cubicBezTo>
                  <a:pt x="9043" y="20070"/>
                  <a:pt x="9023" y="19679"/>
                  <a:pt x="8864" y="19520"/>
                </a:cubicBezTo>
                <a:cubicBezTo>
                  <a:pt x="8740" y="19396"/>
                  <a:pt x="8745" y="19366"/>
                  <a:pt x="8917" y="19198"/>
                </a:cubicBezTo>
                <a:cubicBezTo>
                  <a:pt x="9207" y="18915"/>
                  <a:pt x="9405" y="18967"/>
                  <a:pt x="9563" y="19370"/>
                </a:cubicBezTo>
                <a:cubicBezTo>
                  <a:pt x="9788" y="19940"/>
                  <a:pt x="10306" y="20187"/>
                  <a:pt x="11154" y="20127"/>
                </a:cubicBezTo>
                <a:cubicBezTo>
                  <a:pt x="11688" y="20090"/>
                  <a:pt x="11894" y="20029"/>
                  <a:pt x="12099" y="19846"/>
                </a:cubicBezTo>
                <a:cubicBezTo>
                  <a:pt x="12291" y="19675"/>
                  <a:pt x="12388" y="19643"/>
                  <a:pt x="12457" y="19726"/>
                </a:cubicBezTo>
                <a:cubicBezTo>
                  <a:pt x="12526" y="19809"/>
                  <a:pt x="12522" y="19873"/>
                  <a:pt x="12447" y="19964"/>
                </a:cubicBezTo>
                <a:cubicBezTo>
                  <a:pt x="12311" y="20128"/>
                  <a:pt x="12321" y="20775"/>
                  <a:pt x="12463" y="21001"/>
                </a:cubicBezTo>
                <a:cubicBezTo>
                  <a:pt x="12525" y="21099"/>
                  <a:pt x="12708" y="21249"/>
                  <a:pt x="12869" y="21333"/>
                </a:cubicBezTo>
                <a:cubicBezTo>
                  <a:pt x="13282" y="21549"/>
                  <a:pt x="14030" y="21528"/>
                  <a:pt x="14468" y="21288"/>
                </a:cubicBezTo>
                <a:cubicBezTo>
                  <a:pt x="14938" y="21031"/>
                  <a:pt x="15070" y="20704"/>
                  <a:pt x="14939" y="20118"/>
                </a:cubicBezTo>
                <a:cubicBezTo>
                  <a:pt x="14845" y="19702"/>
                  <a:pt x="14851" y="19676"/>
                  <a:pt x="15093" y="19445"/>
                </a:cubicBezTo>
                <a:cubicBezTo>
                  <a:pt x="15409" y="19144"/>
                  <a:pt x="15449" y="18516"/>
                  <a:pt x="15172" y="18205"/>
                </a:cubicBezTo>
                <a:cubicBezTo>
                  <a:pt x="14658" y="17629"/>
                  <a:pt x="13307" y="17631"/>
                  <a:pt x="12797" y="18209"/>
                </a:cubicBezTo>
                <a:lnTo>
                  <a:pt x="12589" y="18444"/>
                </a:lnTo>
                <a:lnTo>
                  <a:pt x="12423" y="18170"/>
                </a:lnTo>
                <a:cubicBezTo>
                  <a:pt x="12332" y="18020"/>
                  <a:pt x="12061" y="17743"/>
                  <a:pt x="11820" y="17557"/>
                </a:cubicBezTo>
                <a:cubicBezTo>
                  <a:pt x="11412" y="17242"/>
                  <a:pt x="11393" y="17211"/>
                  <a:pt x="11542" y="17079"/>
                </a:cubicBezTo>
                <a:cubicBezTo>
                  <a:pt x="11630" y="17002"/>
                  <a:pt x="11798" y="16911"/>
                  <a:pt x="11916" y="16881"/>
                </a:cubicBezTo>
                <a:cubicBezTo>
                  <a:pt x="13494" y="16469"/>
                  <a:pt x="14193" y="16022"/>
                  <a:pt x="14698" y="15099"/>
                </a:cubicBezTo>
                <a:cubicBezTo>
                  <a:pt x="14947" y="14642"/>
                  <a:pt x="15003" y="14446"/>
                  <a:pt x="15002" y="14013"/>
                </a:cubicBezTo>
                <a:cubicBezTo>
                  <a:pt x="15002" y="13723"/>
                  <a:pt x="14961" y="13307"/>
                  <a:pt x="14911" y="13090"/>
                </a:cubicBezTo>
                <a:cubicBezTo>
                  <a:pt x="14824" y="12710"/>
                  <a:pt x="14832" y="12679"/>
                  <a:pt x="15175" y="12232"/>
                </a:cubicBezTo>
                <a:cubicBezTo>
                  <a:pt x="15660" y="11598"/>
                  <a:pt x="15856" y="11037"/>
                  <a:pt x="15858" y="10281"/>
                </a:cubicBezTo>
                <a:cubicBezTo>
                  <a:pt x="15860" y="9339"/>
                  <a:pt x="15725" y="8896"/>
                  <a:pt x="15286" y="8401"/>
                </a:cubicBezTo>
                <a:cubicBezTo>
                  <a:pt x="14936" y="8005"/>
                  <a:pt x="14888" y="7890"/>
                  <a:pt x="14745" y="7103"/>
                </a:cubicBezTo>
                <a:cubicBezTo>
                  <a:pt x="14556" y="6060"/>
                  <a:pt x="14257" y="5146"/>
                  <a:pt x="13801" y="4221"/>
                </a:cubicBezTo>
                <a:cubicBezTo>
                  <a:pt x="13613" y="3840"/>
                  <a:pt x="13459" y="3419"/>
                  <a:pt x="13459" y="3284"/>
                </a:cubicBezTo>
                <a:cubicBezTo>
                  <a:pt x="13459" y="3149"/>
                  <a:pt x="13537" y="2622"/>
                  <a:pt x="13630" y="2113"/>
                </a:cubicBezTo>
                <a:cubicBezTo>
                  <a:pt x="13823" y="1058"/>
                  <a:pt x="13850" y="304"/>
                  <a:pt x="13700" y="123"/>
                </a:cubicBezTo>
                <a:cubicBezTo>
                  <a:pt x="13643" y="55"/>
                  <a:pt x="13395" y="0"/>
                  <a:pt x="13149" y="0"/>
                </a:cubicBezTo>
                <a:close/>
                <a:moveTo>
                  <a:pt x="17819" y="10973"/>
                </a:moveTo>
                <a:cubicBezTo>
                  <a:pt x="17691" y="10986"/>
                  <a:pt x="17575" y="11013"/>
                  <a:pt x="17486" y="11058"/>
                </a:cubicBezTo>
                <a:cubicBezTo>
                  <a:pt x="16997" y="11301"/>
                  <a:pt x="16948" y="11850"/>
                  <a:pt x="17388" y="12137"/>
                </a:cubicBezTo>
                <a:cubicBezTo>
                  <a:pt x="17692" y="12336"/>
                  <a:pt x="18462" y="12337"/>
                  <a:pt x="18780" y="12139"/>
                </a:cubicBezTo>
                <a:cubicBezTo>
                  <a:pt x="19087" y="11948"/>
                  <a:pt x="19125" y="11499"/>
                  <a:pt x="18860" y="11210"/>
                </a:cubicBezTo>
                <a:cubicBezTo>
                  <a:pt x="18694" y="11029"/>
                  <a:pt x="18204" y="10934"/>
                  <a:pt x="17819" y="10973"/>
                </a:cubicBezTo>
                <a:close/>
                <a:moveTo>
                  <a:pt x="20299" y="14162"/>
                </a:moveTo>
                <a:cubicBezTo>
                  <a:pt x="19951" y="14157"/>
                  <a:pt x="19610" y="14239"/>
                  <a:pt x="19398" y="14430"/>
                </a:cubicBezTo>
                <a:cubicBezTo>
                  <a:pt x="18855" y="14917"/>
                  <a:pt x="19119" y="15679"/>
                  <a:pt x="19913" y="15920"/>
                </a:cubicBezTo>
                <a:cubicBezTo>
                  <a:pt x="20271" y="16029"/>
                  <a:pt x="20966" y="15943"/>
                  <a:pt x="21275" y="15751"/>
                </a:cubicBezTo>
                <a:cubicBezTo>
                  <a:pt x="21475" y="15626"/>
                  <a:pt x="21587" y="15394"/>
                  <a:pt x="21595" y="15114"/>
                </a:cubicBezTo>
                <a:cubicBezTo>
                  <a:pt x="21598" y="15021"/>
                  <a:pt x="21589" y="14924"/>
                  <a:pt x="21568" y="14821"/>
                </a:cubicBezTo>
                <a:cubicBezTo>
                  <a:pt x="21486" y="14424"/>
                  <a:pt x="20880" y="14171"/>
                  <a:pt x="20299" y="14162"/>
                </a:cubicBezTo>
                <a:close/>
                <a:moveTo>
                  <a:pt x="1181" y="17064"/>
                </a:moveTo>
                <a:cubicBezTo>
                  <a:pt x="480" y="17105"/>
                  <a:pt x="-2" y="17482"/>
                  <a:pt x="0" y="18024"/>
                </a:cubicBezTo>
                <a:cubicBezTo>
                  <a:pt x="2" y="18440"/>
                  <a:pt x="74" y="18560"/>
                  <a:pt x="431" y="18747"/>
                </a:cubicBezTo>
                <a:cubicBezTo>
                  <a:pt x="1250" y="19175"/>
                  <a:pt x="2399" y="18647"/>
                  <a:pt x="2399" y="17845"/>
                </a:cubicBezTo>
                <a:cubicBezTo>
                  <a:pt x="2399" y="17324"/>
                  <a:pt x="2160" y="17119"/>
                  <a:pt x="1494" y="17068"/>
                </a:cubicBezTo>
                <a:cubicBezTo>
                  <a:pt x="1386" y="17059"/>
                  <a:pt x="1281" y="17058"/>
                  <a:pt x="1181" y="17064"/>
                </a:cubicBezTo>
                <a:close/>
              </a:path>
            </a:pathLst>
          </a:custGeom>
          <a:ln w="3175">
            <a:miter lim="400000"/>
          </a:ln>
        </p:spPr>
      </p:pic>
      <p:pic>
        <p:nvPicPr>
          <p:cNvPr id="5" name="Picture 4">
            <a:extLst>
              <a:ext uri="{FF2B5EF4-FFF2-40B4-BE49-F238E27FC236}">
                <a16:creationId xmlns:a16="http://schemas.microsoft.com/office/drawing/2014/main" id="{33D45A3E-C6A3-5B48-A0C3-60F494D054CB}"/>
              </a:ext>
            </a:extLst>
          </p:cNvPr>
          <p:cNvPicPr>
            <a:picLocks noChangeAspect="1"/>
          </p:cNvPicPr>
          <p:nvPr/>
        </p:nvPicPr>
        <p:blipFill>
          <a:blip r:embed="rId3"/>
          <a:stretch>
            <a:fillRect/>
          </a:stretch>
        </p:blipFill>
        <p:spPr>
          <a:xfrm>
            <a:off x="5601969" y="10022546"/>
            <a:ext cx="9163605" cy="1133134"/>
          </a:xfrm>
          <a:prstGeom prst="rect">
            <a:avLst/>
          </a:prstGeom>
        </p:spPr>
      </p:pic>
      <p:pic>
        <p:nvPicPr>
          <p:cNvPr id="6" name="Picture 5">
            <a:extLst>
              <a:ext uri="{FF2B5EF4-FFF2-40B4-BE49-F238E27FC236}">
                <a16:creationId xmlns:a16="http://schemas.microsoft.com/office/drawing/2014/main" id="{238CDBC0-CB2C-3C49-B650-84A63E0C404A}"/>
              </a:ext>
            </a:extLst>
          </p:cNvPr>
          <p:cNvPicPr>
            <a:picLocks noChangeAspect="1"/>
          </p:cNvPicPr>
          <p:nvPr/>
        </p:nvPicPr>
        <p:blipFill>
          <a:blip r:embed="rId4"/>
          <a:stretch>
            <a:fillRect/>
          </a:stretch>
        </p:blipFill>
        <p:spPr>
          <a:xfrm>
            <a:off x="5815330" y="6725778"/>
            <a:ext cx="1560830" cy="1421054"/>
          </a:xfrm>
          <a:prstGeom prst="rect">
            <a:avLst/>
          </a:prstGeom>
        </p:spPr>
      </p:pic>
      <p:sp>
        <p:nvSpPr>
          <p:cNvPr id="7" name="Rectangle 6">
            <a:extLst>
              <a:ext uri="{FF2B5EF4-FFF2-40B4-BE49-F238E27FC236}">
                <a16:creationId xmlns:a16="http://schemas.microsoft.com/office/drawing/2014/main" id="{B252AAA8-FE00-F742-8AA1-D0536E330AA3}"/>
              </a:ext>
            </a:extLst>
          </p:cNvPr>
          <p:cNvSpPr/>
          <p:nvPr/>
        </p:nvSpPr>
        <p:spPr>
          <a:xfrm>
            <a:off x="5815330" y="6725778"/>
            <a:ext cx="2261870" cy="1421054"/>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8" name="Rectangle 7">
            <a:extLst>
              <a:ext uri="{FF2B5EF4-FFF2-40B4-BE49-F238E27FC236}">
                <a16:creationId xmlns:a16="http://schemas.microsoft.com/office/drawing/2014/main" id="{57130F5B-BDA9-A048-AD2E-75B1A1E52B0D}"/>
              </a:ext>
            </a:extLst>
          </p:cNvPr>
          <p:cNvSpPr/>
          <p:nvPr/>
        </p:nvSpPr>
        <p:spPr>
          <a:xfrm>
            <a:off x="5601969" y="10022546"/>
            <a:ext cx="9163605" cy="1133134"/>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Exam−style question 3"/>
          <p:cNvSpPr txBox="1">
            <a:spLocks noGrp="1"/>
          </p:cNvSpPr>
          <p:nvPr>
            <p:ph type="title"/>
          </p:nvPr>
        </p:nvSpPr>
        <p:spPr>
          <a:xfrm>
            <a:off x="4387453" y="-39359"/>
            <a:ext cx="15609094" cy="2452533"/>
          </a:xfrm>
          <a:prstGeom prst="rect">
            <a:avLst/>
          </a:prstGeom>
        </p:spPr>
        <p:txBody>
          <a:bodyPr/>
          <a:lstStyle>
            <a:lvl1pPr>
              <a:defRPr sz="9200"/>
            </a:lvl1pPr>
          </a:lstStyle>
          <a:p>
            <a:r>
              <a:rPr dirty="0"/>
              <a:t>Exam−style question 3</a:t>
            </a:r>
          </a:p>
        </p:txBody>
      </p:sp>
      <p:sp>
        <p:nvSpPr>
          <p:cNvPr id="207" name="Oval"/>
          <p:cNvSpPr/>
          <p:nvPr/>
        </p:nvSpPr>
        <p:spPr>
          <a:xfrm>
            <a:off x="2603051" y="3507739"/>
            <a:ext cx="824825" cy="864180"/>
          </a:xfrm>
          <a:prstGeom prst="ellipse">
            <a:avLst/>
          </a:prstGeom>
          <a:blipFill>
            <a:blip r:embed="rId2"/>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rgbClr val="FFFFFF"/>
                </a:solidFill>
              </a:defRPr>
            </a:pPr>
            <a:endParaRPr dirty="0">
              <a:latin typeface="Arial" panose="020B0604020202020204" pitchFamily="34" charset="0"/>
              <a:cs typeface="Arial" panose="020B0604020202020204" pitchFamily="34" charset="0"/>
            </a:endParaRPr>
          </a:p>
        </p:txBody>
      </p:sp>
      <p:sp>
        <p:nvSpPr>
          <p:cNvPr id="208" name="Oval"/>
          <p:cNvSpPr/>
          <p:nvPr/>
        </p:nvSpPr>
        <p:spPr>
          <a:xfrm>
            <a:off x="3579199" y="3507739"/>
            <a:ext cx="824824" cy="864180"/>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09" name="Oval"/>
          <p:cNvSpPr/>
          <p:nvPr/>
        </p:nvSpPr>
        <p:spPr>
          <a:xfrm>
            <a:off x="3579199" y="4582140"/>
            <a:ext cx="824824" cy="864180"/>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10" name="Oval"/>
          <p:cNvSpPr/>
          <p:nvPr/>
        </p:nvSpPr>
        <p:spPr>
          <a:xfrm>
            <a:off x="6437919" y="3472877"/>
            <a:ext cx="824824" cy="864180"/>
          </a:xfrm>
          <a:prstGeom prst="ellipse">
            <a:avLst/>
          </a:prstGeom>
          <a:blipFill>
            <a:blip r:embed="rId2"/>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rgbClr val="FFFFFF"/>
                </a:solidFill>
              </a:defRPr>
            </a:pPr>
            <a:endParaRPr dirty="0">
              <a:latin typeface="Arial" panose="020B0604020202020204" pitchFamily="34" charset="0"/>
              <a:cs typeface="Arial" panose="020B0604020202020204" pitchFamily="34" charset="0"/>
            </a:endParaRPr>
          </a:p>
        </p:txBody>
      </p:sp>
      <p:sp>
        <p:nvSpPr>
          <p:cNvPr id="211" name="Oval"/>
          <p:cNvSpPr/>
          <p:nvPr/>
        </p:nvSpPr>
        <p:spPr>
          <a:xfrm>
            <a:off x="7466360" y="3465441"/>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12" name="Oval"/>
          <p:cNvSpPr/>
          <p:nvPr/>
        </p:nvSpPr>
        <p:spPr>
          <a:xfrm>
            <a:off x="7466360" y="4539843"/>
            <a:ext cx="824824" cy="864180"/>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13" name="Oval"/>
          <p:cNvSpPr/>
          <p:nvPr/>
        </p:nvSpPr>
        <p:spPr>
          <a:xfrm>
            <a:off x="8407646" y="3465441"/>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14" name="Oval"/>
          <p:cNvSpPr/>
          <p:nvPr/>
        </p:nvSpPr>
        <p:spPr>
          <a:xfrm>
            <a:off x="8407646" y="4539843"/>
            <a:ext cx="824824" cy="864180"/>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15" name="Oval"/>
          <p:cNvSpPr/>
          <p:nvPr/>
        </p:nvSpPr>
        <p:spPr>
          <a:xfrm>
            <a:off x="11318659" y="3472876"/>
            <a:ext cx="824824" cy="864181"/>
          </a:xfrm>
          <a:prstGeom prst="ellipse">
            <a:avLst/>
          </a:prstGeom>
          <a:blipFill>
            <a:blip r:embed="rId2"/>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rgbClr val="FFFFFF"/>
                </a:solidFill>
              </a:defRPr>
            </a:pPr>
            <a:endParaRPr dirty="0">
              <a:latin typeface="Arial" panose="020B0604020202020204" pitchFamily="34" charset="0"/>
              <a:cs typeface="Arial" panose="020B0604020202020204" pitchFamily="34" charset="0"/>
            </a:endParaRPr>
          </a:p>
        </p:txBody>
      </p:sp>
      <p:sp>
        <p:nvSpPr>
          <p:cNvPr id="216" name="Oval"/>
          <p:cNvSpPr/>
          <p:nvPr/>
        </p:nvSpPr>
        <p:spPr>
          <a:xfrm>
            <a:off x="12329669" y="3465441"/>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17" name="Oval"/>
          <p:cNvSpPr/>
          <p:nvPr/>
        </p:nvSpPr>
        <p:spPr>
          <a:xfrm>
            <a:off x="12329669" y="4539843"/>
            <a:ext cx="824824" cy="864180"/>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18" name="Oval"/>
          <p:cNvSpPr/>
          <p:nvPr/>
        </p:nvSpPr>
        <p:spPr>
          <a:xfrm>
            <a:off x="13270954" y="3465441"/>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19" name="Oval"/>
          <p:cNvSpPr/>
          <p:nvPr/>
        </p:nvSpPr>
        <p:spPr>
          <a:xfrm>
            <a:off x="13270954" y="4539843"/>
            <a:ext cx="824824" cy="864180"/>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20" name="Oval"/>
          <p:cNvSpPr/>
          <p:nvPr/>
        </p:nvSpPr>
        <p:spPr>
          <a:xfrm>
            <a:off x="14229672" y="3465441"/>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21" name="Oval"/>
          <p:cNvSpPr/>
          <p:nvPr/>
        </p:nvSpPr>
        <p:spPr>
          <a:xfrm>
            <a:off x="14229672" y="4539843"/>
            <a:ext cx="824824" cy="864180"/>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22" name="Pattern 1"/>
          <p:cNvSpPr txBox="1"/>
          <p:nvPr/>
        </p:nvSpPr>
        <p:spPr>
          <a:xfrm>
            <a:off x="2513899" y="2779074"/>
            <a:ext cx="1969672" cy="6000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3000"/>
            </a:lvl1pPr>
          </a:lstStyle>
          <a:p>
            <a:r>
              <a:rPr dirty="0">
                <a:latin typeface="Arial" panose="020B0604020202020204" pitchFamily="34" charset="0"/>
                <a:cs typeface="Arial" panose="020B0604020202020204" pitchFamily="34" charset="0"/>
              </a:rPr>
              <a:t>Pattern 1</a:t>
            </a:r>
          </a:p>
        </p:txBody>
      </p:sp>
      <p:sp>
        <p:nvSpPr>
          <p:cNvPr id="223" name="Pattern 2"/>
          <p:cNvSpPr txBox="1"/>
          <p:nvPr/>
        </p:nvSpPr>
        <p:spPr>
          <a:xfrm>
            <a:off x="6893937" y="2779074"/>
            <a:ext cx="1969671" cy="6000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3000"/>
            </a:lvl1pPr>
          </a:lstStyle>
          <a:p>
            <a:r>
              <a:rPr dirty="0">
                <a:latin typeface="Arial" panose="020B0604020202020204" pitchFamily="34" charset="0"/>
                <a:cs typeface="Arial" panose="020B0604020202020204" pitchFamily="34" charset="0"/>
              </a:rPr>
              <a:t>Pattern 2</a:t>
            </a:r>
          </a:p>
        </p:txBody>
      </p:sp>
      <p:sp>
        <p:nvSpPr>
          <p:cNvPr id="224" name="Pattern 3"/>
          <p:cNvSpPr txBox="1"/>
          <p:nvPr/>
        </p:nvSpPr>
        <p:spPr>
          <a:xfrm>
            <a:off x="12357037" y="2779074"/>
            <a:ext cx="1969671" cy="6000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3000"/>
            </a:lvl1pPr>
          </a:lstStyle>
          <a:p>
            <a:r>
              <a:rPr dirty="0">
                <a:latin typeface="Arial" panose="020B0604020202020204" pitchFamily="34" charset="0"/>
                <a:cs typeface="Arial" panose="020B0604020202020204" pitchFamily="34" charset="0"/>
              </a:rPr>
              <a:t>Pattern 3</a:t>
            </a:r>
          </a:p>
        </p:txBody>
      </p:sp>
      <p:sp>
        <p:nvSpPr>
          <p:cNvPr id="225" name="Above are some patterns made up of beads. The number of beads in Pattern m is 2m + 1.…"/>
          <p:cNvSpPr txBox="1"/>
          <p:nvPr/>
        </p:nvSpPr>
        <p:spPr>
          <a:xfrm>
            <a:off x="4213041" y="7264838"/>
            <a:ext cx="15957918" cy="370269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000">
                <a:latin typeface="Times New Roman"/>
                <a:ea typeface="Times New Roman"/>
                <a:cs typeface="Times New Roman"/>
                <a:sym typeface="Times New Roman"/>
              </a:defRPr>
            </a:pPr>
            <a:r>
              <a:rPr dirty="0"/>
              <a:t>Above are some patterns made up of beads. The number of beads in Pattern </a:t>
            </a:r>
            <a:r>
              <a:rPr i="1" dirty="0"/>
              <a:t>m</a:t>
            </a:r>
            <a:r>
              <a:rPr dirty="0"/>
              <a:t> is 2</a:t>
            </a:r>
            <a:r>
              <a:rPr i="1" dirty="0"/>
              <a:t>m</a:t>
            </a:r>
            <a:r>
              <a:rPr dirty="0"/>
              <a:t> + 1.</a:t>
            </a:r>
          </a:p>
          <a:p>
            <a:pPr algn="l">
              <a:defRPr sz="4000">
                <a:latin typeface="Times New Roman"/>
                <a:ea typeface="Times New Roman"/>
                <a:cs typeface="Times New Roman"/>
                <a:sym typeface="Times New Roman"/>
              </a:defRPr>
            </a:pPr>
            <a:endParaRPr dirty="0"/>
          </a:p>
          <a:p>
            <a:pPr marL="1524000" indent="-1524000" algn="l">
              <a:buSzPct val="100000"/>
              <a:buAutoNum type="alphaLcParenBoth"/>
              <a:defRPr sz="4000">
                <a:latin typeface="Times New Roman"/>
                <a:ea typeface="Times New Roman"/>
                <a:cs typeface="Times New Roman"/>
                <a:sym typeface="Times New Roman"/>
              </a:defRPr>
            </a:pPr>
            <a:r>
              <a:rPr dirty="0"/>
              <a:t>Work out the number of beads in Pattern 75.</a:t>
            </a:r>
          </a:p>
          <a:p>
            <a:pPr algn="l">
              <a:defRPr sz="4000">
                <a:latin typeface="Times New Roman"/>
                <a:ea typeface="Times New Roman"/>
                <a:cs typeface="Times New Roman"/>
                <a:sym typeface="Times New Roman"/>
              </a:defRPr>
            </a:pPr>
            <a:endParaRPr dirty="0"/>
          </a:p>
          <a:p>
            <a:pPr marL="1524000" indent="-1524000" algn="l">
              <a:buSzPct val="100000"/>
              <a:buAutoNum type="alphaLcParenBoth" startAt="2"/>
              <a:defRPr sz="4000">
                <a:latin typeface="Times New Roman"/>
                <a:ea typeface="Times New Roman"/>
                <a:cs typeface="Times New Roman"/>
                <a:sym typeface="Times New Roman"/>
              </a:defRPr>
            </a:pPr>
            <a:r>
              <a:rPr dirty="0"/>
              <a:t>Write an expression for the number of beads in Pattern </a:t>
            </a:r>
            <a:r>
              <a:rPr i="1" dirty="0"/>
              <a:t>k</a:t>
            </a:r>
            <a:r>
              <a:rPr dirty="0"/>
              <a:t>.</a:t>
            </a:r>
          </a:p>
        </p:txBody>
      </p:sp>
      <p:sp>
        <p:nvSpPr>
          <p:cNvPr id="226" name="Oval"/>
          <p:cNvSpPr/>
          <p:nvPr/>
        </p:nvSpPr>
        <p:spPr>
          <a:xfrm>
            <a:off x="17140685" y="3417370"/>
            <a:ext cx="824824" cy="864180"/>
          </a:xfrm>
          <a:prstGeom prst="ellipse">
            <a:avLst/>
          </a:prstGeom>
          <a:blipFill>
            <a:blip r:embed="rId2"/>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rgbClr val="FFFFFF"/>
                </a:solidFill>
              </a:defRPr>
            </a:pPr>
            <a:endParaRPr dirty="0">
              <a:latin typeface="Arial" panose="020B0604020202020204" pitchFamily="34" charset="0"/>
              <a:cs typeface="Arial" panose="020B0604020202020204" pitchFamily="34" charset="0"/>
            </a:endParaRPr>
          </a:p>
        </p:txBody>
      </p:sp>
      <p:sp>
        <p:nvSpPr>
          <p:cNvPr id="227" name="Oval"/>
          <p:cNvSpPr/>
          <p:nvPr/>
        </p:nvSpPr>
        <p:spPr>
          <a:xfrm>
            <a:off x="18151696" y="3409935"/>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28" name="Oval"/>
          <p:cNvSpPr/>
          <p:nvPr/>
        </p:nvSpPr>
        <p:spPr>
          <a:xfrm>
            <a:off x="18151696" y="4484336"/>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29" name="Oval"/>
          <p:cNvSpPr/>
          <p:nvPr/>
        </p:nvSpPr>
        <p:spPr>
          <a:xfrm>
            <a:off x="19092981" y="3409935"/>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30" name="Oval"/>
          <p:cNvSpPr/>
          <p:nvPr/>
        </p:nvSpPr>
        <p:spPr>
          <a:xfrm>
            <a:off x="19092981" y="4484336"/>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31" name="Oval"/>
          <p:cNvSpPr/>
          <p:nvPr/>
        </p:nvSpPr>
        <p:spPr>
          <a:xfrm>
            <a:off x="20051698" y="3409935"/>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32" name="Oval"/>
          <p:cNvSpPr/>
          <p:nvPr/>
        </p:nvSpPr>
        <p:spPr>
          <a:xfrm>
            <a:off x="20051698" y="4484336"/>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33" name="Pattern 4"/>
          <p:cNvSpPr txBox="1"/>
          <p:nvPr/>
        </p:nvSpPr>
        <p:spPr>
          <a:xfrm>
            <a:off x="18520557" y="2779074"/>
            <a:ext cx="1969672" cy="6000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defRPr sz="3000"/>
            </a:lvl1pPr>
          </a:lstStyle>
          <a:p>
            <a:r>
              <a:rPr dirty="0">
                <a:latin typeface="Arial" panose="020B0604020202020204" pitchFamily="34" charset="0"/>
                <a:cs typeface="Arial" panose="020B0604020202020204" pitchFamily="34" charset="0"/>
              </a:rPr>
              <a:t>Pattern 4</a:t>
            </a:r>
          </a:p>
        </p:txBody>
      </p:sp>
      <p:sp>
        <p:nvSpPr>
          <p:cNvPr id="234" name="Oval"/>
          <p:cNvSpPr/>
          <p:nvPr/>
        </p:nvSpPr>
        <p:spPr>
          <a:xfrm>
            <a:off x="21045276" y="3409935"/>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sp>
        <p:nvSpPr>
          <p:cNvPr id="235" name="Oval"/>
          <p:cNvSpPr/>
          <p:nvPr/>
        </p:nvSpPr>
        <p:spPr>
          <a:xfrm>
            <a:off x="21045276" y="4484336"/>
            <a:ext cx="824824" cy="864181"/>
          </a:xfrm>
          <a:prstGeom prst="ellipse">
            <a:avLst/>
          </a:prstGeom>
          <a:blipFill>
            <a:blip r:embed="rId3"/>
          </a:blipFill>
          <a:ln w="3175">
            <a:miter lim="400000"/>
          </a:ln>
          <a:effectLst>
            <a:outerShdw blurRad="38100" dist="12700" dir="5400000" rotWithShape="0">
              <a:srgbClr val="000000">
                <a:alpha val="50000"/>
              </a:srgbClr>
            </a:outerShdw>
          </a:effectLst>
        </p:spPr>
        <p:txBody>
          <a:bodyPr lIns="71437" tIns="71437" rIns="71437" bIns="71437" anchor="ctr"/>
          <a:lstStyle/>
          <a:p>
            <a:pPr>
              <a:defRPr sz="3200">
                <a:solidFill>
                  <a:schemeClr val="accent5"/>
                </a:solidFill>
              </a:defRPr>
            </a:pPr>
            <a:endParaRPr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E040FC29-448D-CD43-9B72-1FA2C67F6B5F}"/>
              </a:ext>
            </a:extLst>
          </p:cNvPr>
          <p:cNvPicPr>
            <a:picLocks noChangeAspect="1"/>
          </p:cNvPicPr>
          <p:nvPr/>
        </p:nvPicPr>
        <p:blipFill>
          <a:blip r:embed="rId4"/>
          <a:stretch>
            <a:fillRect/>
          </a:stretch>
        </p:blipFill>
        <p:spPr>
          <a:xfrm>
            <a:off x="15183160" y="9000246"/>
            <a:ext cx="7586719" cy="883277"/>
          </a:xfrm>
          <a:prstGeom prst="rect">
            <a:avLst/>
          </a:prstGeom>
        </p:spPr>
      </p:pic>
      <p:pic>
        <p:nvPicPr>
          <p:cNvPr id="33" name="Picture 32">
            <a:extLst>
              <a:ext uri="{FF2B5EF4-FFF2-40B4-BE49-F238E27FC236}">
                <a16:creationId xmlns:a16="http://schemas.microsoft.com/office/drawing/2014/main" id="{C058D86D-6B7B-5843-8572-2DEFB9C9FB2F}"/>
              </a:ext>
            </a:extLst>
          </p:cNvPr>
          <p:cNvPicPr>
            <a:picLocks noChangeAspect="1"/>
          </p:cNvPicPr>
          <p:nvPr/>
        </p:nvPicPr>
        <p:blipFill>
          <a:blip r:embed="rId5"/>
          <a:stretch>
            <a:fillRect/>
          </a:stretch>
        </p:blipFill>
        <p:spPr>
          <a:xfrm>
            <a:off x="11711198" y="11121580"/>
            <a:ext cx="2223964" cy="1009459"/>
          </a:xfrm>
          <a:prstGeom prst="rect">
            <a:avLst/>
          </a:prstGeom>
        </p:spPr>
      </p:pic>
      <p:sp>
        <p:nvSpPr>
          <p:cNvPr id="34" name="Rectangle 33">
            <a:extLst>
              <a:ext uri="{FF2B5EF4-FFF2-40B4-BE49-F238E27FC236}">
                <a16:creationId xmlns:a16="http://schemas.microsoft.com/office/drawing/2014/main" id="{5C3EFE65-F8C8-9847-AA80-5E15B6A5FBF1}"/>
              </a:ext>
            </a:extLst>
          </p:cNvPr>
          <p:cNvSpPr/>
          <p:nvPr/>
        </p:nvSpPr>
        <p:spPr>
          <a:xfrm>
            <a:off x="15183160" y="8987631"/>
            <a:ext cx="7586718" cy="895892"/>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35" name="Rectangle 34">
            <a:extLst>
              <a:ext uri="{FF2B5EF4-FFF2-40B4-BE49-F238E27FC236}">
                <a16:creationId xmlns:a16="http://schemas.microsoft.com/office/drawing/2014/main" id="{30B7D7CB-0613-FD42-AA08-E11C4402367A}"/>
              </a:ext>
            </a:extLst>
          </p:cNvPr>
          <p:cNvSpPr/>
          <p:nvPr/>
        </p:nvSpPr>
        <p:spPr>
          <a:xfrm>
            <a:off x="11711198" y="11121580"/>
            <a:ext cx="2223964" cy="100945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Examples"/>
          <p:cNvSpPr txBox="1">
            <a:spLocks noGrp="1"/>
          </p:cNvSpPr>
          <p:nvPr>
            <p:ph type="title"/>
          </p:nvPr>
        </p:nvSpPr>
        <p:spPr>
          <a:xfrm>
            <a:off x="4387453" y="28730"/>
            <a:ext cx="15609095" cy="3036095"/>
          </a:xfrm>
          <a:prstGeom prst="rect">
            <a:avLst/>
          </a:prstGeom>
        </p:spPr>
        <p:txBody>
          <a:bodyPr/>
          <a:lstStyle/>
          <a:p>
            <a:r>
              <a:rPr dirty="0"/>
              <a:t>Examples</a:t>
            </a:r>
          </a:p>
        </p:txBody>
      </p:sp>
      <p:sp>
        <p:nvSpPr>
          <p:cNvPr id="126" name="The nth term of each of these sequences is given.…"/>
          <p:cNvSpPr txBox="1"/>
          <p:nvPr/>
        </p:nvSpPr>
        <p:spPr>
          <a:xfrm>
            <a:off x="3773479" y="3072496"/>
            <a:ext cx="16837042" cy="1666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The </a:t>
            </a:r>
            <a:r>
              <a:rPr b="1" i="1" dirty="0">
                <a:latin typeface="Arial" panose="020B0604020202020204" pitchFamily="34" charset="0"/>
                <a:cs typeface="Arial" panose="020B0604020202020204" pitchFamily="34" charset="0"/>
              </a:rPr>
              <a:t>n</a:t>
            </a:r>
            <a:r>
              <a:rPr b="1" baseline="31999" dirty="0">
                <a:latin typeface="Arial" panose="020B0604020202020204" pitchFamily="34" charset="0"/>
                <a:cs typeface="Arial" panose="020B0604020202020204" pitchFamily="34" charset="0"/>
              </a:rPr>
              <a:t>th</a:t>
            </a:r>
            <a:r>
              <a:rPr b="1" dirty="0">
                <a:latin typeface="Arial" panose="020B0604020202020204" pitchFamily="34" charset="0"/>
                <a:cs typeface="Arial" panose="020B0604020202020204" pitchFamily="34" charset="0"/>
              </a:rPr>
              <a:t> term of each of these sequences is given.</a:t>
            </a:r>
          </a:p>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List the first five terms of each sequence.</a:t>
            </a:r>
          </a:p>
        </p:txBody>
      </p:sp>
      <p:sp>
        <p:nvSpPr>
          <p:cNvPr id="127" name="4n…"/>
          <p:cNvSpPr txBox="1"/>
          <p:nvPr/>
        </p:nvSpPr>
        <p:spPr>
          <a:xfrm>
            <a:off x="6645081" y="6257726"/>
            <a:ext cx="11093838" cy="553035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dirty="0">
                <a:latin typeface="Arial" panose="020B0604020202020204" pitchFamily="34" charset="0"/>
                <a:cs typeface="Arial" panose="020B0604020202020204" pitchFamily="34" charset="0"/>
              </a:rPr>
              <a:t>4</a:t>
            </a:r>
            <a:r>
              <a:rPr i="1" dirty="0">
                <a:latin typeface="Arial" panose="020B0604020202020204" pitchFamily="34" charset="0"/>
                <a:ea typeface="Helvetica"/>
                <a:cs typeface="Arial" panose="020B0604020202020204" pitchFamily="34" charset="0"/>
                <a:sym typeface="Helvetica"/>
              </a:rPr>
              <a:t>n</a:t>
            </a:r>
          </a:p>
          <a:p>
            <a:pPr algn="l"/>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2"/>
            </a:pPr>
            <a:r>
              <a:rPr dirty="0">
                <a:latin typeface="Arial" panose="020B0604020202020204" pitchFamily="34" charset="0"/>
                <a:cs typeface="Arial" panose="020B0604020202020204" pitchFamily="34" charset="0"/>
              </a:rPr>
              <a:t>5</a:t>
            </a:r>
            <a:r>
              <a:rPr lang="en-GB" i="1" dirty="0">
                <a:latin typeface="Arial" panose="020B0604020202020204" pitchFamily="34" charset="0"/>
                <a:ea typeface="Helvetica"/>
                <a:cs typeface="Arial" panose="020B0604020202020204" pitchFamily="34" charset="0"/>
                <a:sym typeface="Helvetica"/>
              </a:rPr>
              <a:t>n</a:t>
            </a:r>
          </a:p>
          <a:p>
            <a:pPr marL="1524000" indent="-1524000" algn="l">
              <a:buSzPct val="100000"/>
              <a:buAutoNum type="alphaLcParenBoth" startAt="2"/>
            </a:pPr>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3"/>
            </a:pPr>
            <a:r>
              <a:rPr lang="en-GB" dirty="0">
                <a:latin typeface="Arial" panose="020B0604020202020204" pitchFamily="34" charset="0"/>
                <a:cs typeface="Arial" panose="020B0604020202020204" pitchFamily="34" charset="0"/>
              </a:rPr>
              <a:t>–</a:t>
            </a:r>
            <a:r>
              <a:rPr dirty="0">
                <a:latin typeface="Arial" panose="020B0604020202020204" pitchFamily="34" charset="0"/>
                <a:cs typeface="Arial" panose="020B0604020202020204" pitchFamily="34" charset="0"/>
              </a:rPr>
              <a:t>8</a:t>
            </a:r>
            <a:r>
              <a:rPr lang="en-GB" i="1" dirty="0">
                <a:latin typeface="Arial" panose="020B0604020202020204" pitchFamily="34" charset="0"/>
                <a:ea typeface="Helvetica"/>
                <a:cs typeface="Arial" panose="020B0604020202020204" pitchFamily="34" charset="0"/>
                <a:sym typeface="Helvetica"/>
              </a:rPr>
              <a:t>n</a:t>
            </a:r>
            <a:endParaRPr b="1" dirty="0">
              <a:latin typeface="Arial" panose="020B0604020202020204" pitchFamily="34" charset="0"/>
              <a:ea typeface="Helvetica"/>
              <a:cs typeface="Arial" panose="020B0604020202020204" pitchFamily="34" charset="0"/>
              <a:sym typeface="Helvetica"/>
            </a:endParaRPr>
          </a:p>
          <a:p>
            <a:pPr algn="l"/>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4"/>
            </a:pPr>
            <a:r>
              <a:rPr dirty="0">
                <a:latin typeface="Arial" panose="020B0604020202020204" pitchFamily="34" charset="0"/>
                <a:cs typeface="Arial" panose="020B0604020202020204" pitchFamily="34" charset="0"/>
              </a:rPr>
              <a:t>  </a:t>
            </a:r>
            <a:r>
              <a:rPr lang="en-GB" i="1" dirty="0">
                <a:latin typeface="Arial" panose="020B0604020202020204" pitchFamily="34" charset="0"/>
                <a:ea typeface="Helvetica"/>
                <a:cs typeface="Arial" panose="020B0604020202020204" pitchFamily="34" charset="0"/>
                <a:sym typeface="Helvetica"/>
              </a:rPr>
              <a:t>n</a:t>
            </a:r>
            <a:endParaRPr b="1" dirty="0">
              <a:latin typeface="Arial" panose="020B0604020202020204" pitchFamily="34" charset="0"/>
              <a:ea typeface="Helvetica"/>
              <a:cs typeface="Arial" panose="020B0604020202020204" pitchFamily="34" charset="0"/>
              <a:sym typeface="Helvetica"/>
            </a:endParaRPr>
          </a:p>
        </p:txBody>
      </p:sp>
      <p:pic>
        <p:nvPicPr>
          <p:cNvPr id="128" name="MathTypeImage.pdf" descr="MathTypeImage.pdf"/>
          <p:cNvPicPr>
            <a:picLocks noChangeAspect="1"/>
          </p:cNvPicPr>
          <p:nvPr/>
        </p:nvPicPr>
        <p:blipFill>
          <a:blip r:embed="rId2"/>
          <a:stretch>
            <a:fillRect/>
          </a:stretch>
        </p:blipFill>
        <p:spPr>
          <a:xfrm>
            <a:off x="8113957" y="10643504"/>
            <a:ext cx="527079" cy="1449464"/>
          </a:xfrm>
          <a:prstGeom prst="rect">
            <a:avLst/>
          </a:prstGeom>
          <a:ln w="3175">
            <a:miter lim="400000"/>
          </a:ln>
        </p:spPr>
      </p:pic>
      <p:sp>
        <p:nvSpPr>
          <p:cNvPr id="8" name="object 3">
            <a:extLst>
              <a:ext uri="{FF2B5EF4-FFF2-40B4-BE49-F238E27FC236}">
                <a16:creationId xmlns:a16="http://schemas.microsoft.com/office/drawing/2014/main" id="{93114B5F-AFA0-B946-9B8F-8D25E971651F}"/>
              </a:ext>
            </a:extLst>
          </p:cNvPr>
          <p:cNvSpPr/>
          <p:nvPr/>
        </p:nvSpPr>
        <p:spPr>
          <a:xfrm flipH="1">
            <a:off x="298450" y="151440"/>
            <a:ext cx="4222342" cy="2210131"/>
          </a:xfrm>
          <a:prstGeom prst="rect">
            <a:avLst/>
          </a:prstGeom>
          <a:blipFill>
            <a:blip r:embed="rId3" cstate="print">
              <a:extLst>
                <a:ext uri="{BEBA8EAE-BF5A-486C-A8C5-ECC9F3942E4B}">
                  <a14:imgProps xmlns:a14="http://schemas.microsoft.com/office/drawing/2010/main">
                    <a14:imgLayer>
                      <a14:imgEffect>
                        <a14:backgroundRemoval t="9851" b="89851" l="7813" r="90000">
                          <a14:foregroundMark x1="88125" y1="62985" x2="88125" y2="62985"/>
                          <a14:foregroundMark x1="72813" y1="65970" x2="72813" y2="65970"/>
                          <a14:foregroundMark x1="60000" y1="62985" x2="60000" y2="62985"/>
                          <a14:foregroundMark x1="17188" y1="50746" x2="17188" y2="50746"/>
                          <a14:foregroundMark x1="7813" y1="26567" x2="7813" y2="26567"/>
                          <a14:foregroundMark x1="88281" y1="75224" x2="88281" y2="75224"/>
                          <a14:foregroundMark x1="87031" y1="74925" x2="87031" y2="74925"/>
                          <a14:foregroundMark x1="87031" y1="74925" x2="87656" y2="75522"/>
                          <a14:foregroundMark x1="20469" y1="76119" x2="20469" y2="76119"/>
                          <a14:foregroundMark x1="20625" y1="75821" x2="20625" y2="75821"/>
                          <a14:foregroundMark x1="19531" y1="75224" x2="19531" y2="75224"/>
                          <a14:foregroundMark x1="20938" y1="75224" x2="20938" y2="75224"/>
                          <a14:foregroundMark x1="20313" y1="75224" x2="20313" y2="75224"/>
                          <a14:foregroundMark x1="20000" y1="75224" x2="22031" y2="76418"/>
                          <a14:backgroundMark x1="21406" y1="74627" x2="21406" y2="74627"/>
                          <a14:backgroundMark x1="87813" y1="73433" x2="87813" y2="73433"/>
                        </a14:backgroundRemoval>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iagnostic"/>
          <p:cNvSpPr txBox="1">
            <a:spLocks noGrp="1"/>
          </p:cNvSpPr>
          <p:nvPr>
            <p:ph type="title"/>
          </p:nvPr>
        </p:nvSpPr>
        <p:spPr>
          <a:xfrm>
            <a:off x="4387453" y="28730"/>
            <a:ext cx="15609095" cy="3036095"/>
          </a:xfrm>
          <a:prstGeom prst="rect">
            <a:avLst/>
          </a:prstGeom>
        </p:spPr>
        <p:txBody>
          <a:bodyPr/>
          <a:lstStyle/>
          <a:p>
            <a:r>
              <a:rPr dirty="0"/>
              <a:t>Diagnostic</a:t>
            </a:r>
          </a:p>
        </p:txBody>
      </p:sp>
      <p:sp>
        <p:nvSpPr>
          <p:cNvPr id="131" name="The nth term of  a sequence is 4n + 3…"/>
          <p:cNvSpPr txBox="1"/>
          <p:nvPr/>
        </p:nvSpPr>
        <p:spPr>
          <a:xfrm>
            <a:off x="6798309" y="3935869"/>
            <a:ext cx="10787381" cy="16668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rPr dirty="0">
                <a:latin typeface="Arial" panose="020B0604020202020204" pitchFamily="34" charset="0"/>
                <a:cs typeface="Arial" panose="020B0604020202020204" pitchFamily="34" charset="0"/>
              </a:rPr>
              <a:t>The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of  a sequence is 4</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+ 3</a:t>
            </a:r>
          </a:p>
          <a:p>
            <a:r>
              <a:rPr dirty="0">
                <a:latin typeface="Arial" panose="020B0604020202020204" pitchFamily="34" charset="0"/>
                <a:cs typeface="Arial" panose="020B0604020202020204" pitchFamily="34" charset="0"/>
              </a:rPr>
              <a:t>The </a:t>
            </a:r>
            <a:r>
              <a:rPr b="1" dirty="0">
                <a:latin typeface="Arial" panose="020B0604020202020204" pitchFamily="34" charset="0"/>
                <a:ea typeface="Helvetica"/>
                <a:cs typeface="Arial" panose="020B0604020202020204" pitchFamily="34" charset="0"/>
                <a:sym typeface="Helvetica"/>
              </a:rPr>
              <a:t>fifth</a:t>
            </a:r>
            <a:r>
              <a:rPr dirty="0">
                <a:latin typeface="Arial" panose="020B0604020202020204" pitchFamily="34" charset="0"/>
                <a:cs typeface="Arial" panose="020B0604020202020204" pitchFamily="34" charset="0"/>
              </a:rPr>
              <a:t> term is:</a:t>
            </a:r>
          </a:p>
        </p:txBody>
      </p:sp>
      <p:sp>
        <p:nvSpPr>
          <p:cNvPr id="132" name="a)  19…"/>
          <p:cNvSpPr txBox="1"/>
          <p:nvPr/>
        </p:nvSpPr>
        <p:spPr>
          <a:xfrm>
            <a:off x="9245282" y="6447058"/>
            <a:ext cx="2979661" cy="553035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r>
              <a:rPr dirty="0">
                <a:latin typeface="Arial" panose="020B0604020202020204" pitchFamily="34" charset="0"/>
                <a:cs typeface="Arial" panose="020B0604020202020204" pitchFamily="34" charset="0"/>
              </a:rPr>
              <a:t>a)		19</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b)		23</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c)		20</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d)		12</a:t>
            </a:r>
          </a:p>
        </p:txBody>
      </p:sp>
      <p:pic>
        <p:nvPicPr>
          <p:cNvPr id="133" name="Image" descr="Image"/>
          <p:cNvPicPr>
            <a:picLocks noChangeAspect="1"/>
          </p:cNvPicPr>
          <p:nvPr/>
        </p:nvPicPr>
        <p:blipFill>
          <a:blip r:embed="rId2"/>
          <a:stretch>
            <a:fillRect/>
          </a:stretch>
        </p:blipFill>
        <p:spPr>
          <a:xfrm>
            <a:off x="20329284" y="627706"/>
            <a:ext cx="2379414" cy="3179175"/>
          </a:xfrm>
          <a:prstGeom prst="rect">
            <a:avLst/>
          </a:prstGeom>
          <a:ln w="3175">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Diagnostic"/>
          <p:cNvSpPr txBox="1">
            <a:spLocks noGrp="1"/>
          </p:cNvSpPr>
          <p:nvPr>
            <p:ph type="title"/>
          </p:nvPr>
        </p:nvSpPr>
        <p:spPr>
          <a:xfrm>
            <a:off x="4387453" y="28730"/>
            <a:ext cx="15609095" cy="3036095"/>
          </a:xfrm>
          <a:prstGeom prst="rect">
            <a:avLst/>
          </a:prstGeom>
        </p:spPr>
        <p:txBody>
          <a:bodyPr/>
          <a:lstStyle/>
          <a:p>
            <a:r>
              <a:rPr dirty="0"/>
              <a:t>Diagnostic</a:t>
            </a:r>
          </a:p>
        </p:txBody>
      </p:sp>
      <p:sp>
        <p:nvSpPr>
          <p:cNvPr id="136" name="The nth term of  a sequence is 4n + 3…"/>
          <p:cNvSpPr txBox="1"/>
          <p:nvPr/>
        </p:nvSpPr>
        <p:spPr>
          <a:xfrm>
            <a:off x="6798309" y="3935869"/>
            <a:ext cx="10787381" cy="16668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rPr dirty="0">
                <a:latin typeface="Arial" panose="020B0604020202020204" pitchFamily="34" charset="0"/>
                <a:cs typeface="Arial" panose="020B0604020202020204" pitchFamily="34" charset="0"/>
              </a:rPr>
              <a:t>The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of  a sequence is 4</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+ 3</a:t>
            </a:r>
          </a:p>
          <a:p>
            <a:r>
              <a:rPr dirty="0">
                <a:latin typeface="Arial" panose="020B0604020202020204" pitchFamily="34" charset="0"/>
                <a:cs typeface="Arial" panose="020B0604020202020204" pitchFamily="34" charset="0"/>
              </a:rPr>
              <a:t>The </a:t>
            </a:r>
            <a:r>
              <a:rPr b="1" dirty="0">
                <a:latin typeface="Arial" panose="020B0604020202020204" pitchFamily="34" charset="0"/>
                <a:ea typeface="Helvetica"/>
                <a:cs typeface="Arial" panose="020B0604020202020204" pitchFamily="34" charset="0"/>
                <a:sym typeface="Helvetica"/>
              </a:rPr>
              <a:t>one−hundredth</a:t>
            </a:r>
            <a:r>
              <a:rPr dirty="0">
                <a:latin typeface="Arial" panose="020B0604020202020204" pitchFamily="34" charset="0"/>
                <a:cs typeface="Arial" panose="020B0604020202020204" pitchFamily="34" charset="0"/>
              </a:rPr>
              <a:t> term is:</a:t>
            </a:r>
          </a:p>
        </p:txBody>
      </p:sp>
      <p:sp>
        <p:nvSpPr>
          <p:cNvPr id="137" name="a)  107…"/>
          <p:cNvSpPr txBox="1"/>
          <p:nvPr/>
        </p:nvSpPr>
        <p:spPr>
          <a:xfrm>
            <a:off x="9245282" y="6447058"/>
            <a:ext cx="3335527" cy="553035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r>
              <a:rPr dirty="0">
                <a:latin typeface="Arial" panose="020B0604020202020204" pitchFamily="34" charset="0"/>
                <a:cs typeface="Arial" panose="020B0604020202020204" pitchFamily="34" charset="0"/>
              </a:rPr>
              <a:t>a)		107</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b)		304</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c)		407</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d)		403</a:t>
            </a:r>
          </a:p>
        </p:txBody>
      </p:sp>
      <p:pic>
        <p:nvPicPr>
          <p:cNvPr id="138" name="Image" descr="Image"/>
          <p:cNvPicPr>
            <a:picLocks noChangeAspect="1"/>
          </p:cNvPicPr>
          <p:nvPr/>
        </p:nvPicPr>
        <p:blipFill>
          <a:blip r:embed="rId2"/>
          <a:stretch>
            <a:fillRect/>
          </a:stretch>
        </p:blipFill>
        <p:spPr>
          <a:xfrm>
            <a:off x="20329284" y="627706"/>
            <a:ext cx="2379414" cy="3179175"/>
          </a:xfrm>
          <a:prstGeom prst="rect">
            <a:avLst/>
          </a:prstGeom>
          <a:ln w="3175">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Diagnostic"/>
          <p:cNvSpPr txBox="1">
            <a:spLocks noGrp="1"/>
          </p:cNvSpPr>
          <p:nvPr>
            <p:ph type="title"/>
          </p:nvPr>
        </p:nvSpPr>
        <p:spPr>
          <a:xfrm>
            <a:off x="4387453" y="28730"/>
            <a:ext cx="15609095" cy="3036095"/>
          </a:xfrm>
          <a:prstGeom prst="rect">
            <a:avLst/>
          </a:prstGeom>
        </p:spPr>
        <p:txBody>
          <a:bodyPr/>
          <a:lstStyle/>
          <a:p>
            <a:r>
              <a:rPr dirty="0"/>
              <a:t>Diagnostic</a:t>
            </a:r>
          </a:p>
        </p:txBody>
      </p:sp>
      <p:sp>
        <p:nvSpPr>
          <p:cNvPr id="141" name="The nth term of  a sequence is 4n + 3…"/>
          <p:cNvSpPr txBox="1"/>
          <p:nvPr/>
        </p:nvSpPr>
        <p:spPr>
          <a:xfrm>
            <a:off x="6798309" y="3935869"/>
            <a:ext cx="10787381" cy="16668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rPr dirty="0">
                <a:latin typeface="Arial" panose="020B0604020202020204" pitchFamily="34" charset="0"/>
                <a:cs typeface="Arial" panose="020B0604020202020204" pitchFamily="34" charset="0"/>
              </a:rPr>
              <a:t>The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of  a sequence is 4</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+ 3</a:t>
            </a:r>
          </a:p>
          <a:p>
            <a:r>
              <a:rPr dirty="0">
                <a:latin typeface="Arial" panose="020B0604020202020204" pitchFamily="34" charset="0"/>
                <a:cs typeface="Arial" panose="020B0604020202020204" pitchFamily="34" charset="0"/>
              </a:rPr>
              <a:t>The </a:t>
            </a:r>
            <a:r>
              <a:rPr b="1" dirty="0">
                <a:latin typeface="Arial" panose="020B0604020202020204" pitchFamily="34" charset="0"/>
                <a:ea typeface="Helvetica"/>
                <a:cs typeface="Arial" panose="020B0604020202020204" pitchFamily="34" charset="0"/>
                <a:sym typeface="Helvetica"/>
              </a:rPr>
              <a:t>one−thousandth</a:t>
            </a:r>
            <a:r>
              <a:rPr dirty="0">
                <a:latin typeface="Arial" panose="020B0604020202020204" pitchFamily="34" charset="0"/>
                <a:cs typeface="Arial" panose="020B0604020202020204" pitchFamily="34" charset="0"/>
              </a:rPr>
              <a:t> term is:</a:t>
            </a:r>
          </a:p>
        </p:txBody>
      </p:sp>
      <p:sp>
        <p:nvSpPr>
          <p:cNvPr id="142" name="a)  1003…"/>
          <p:cNvSpPr txBox="1"/>
          <p:nvPr/>
        </p:nvSpPr>
        <p:spPr>
          <a:xfrm>
            <a:off x="9245282" y="6447058"/>
            <a:ext cx="3691394" cy="553035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r>
              <a:rPr dirty="0">
                <a:latin typeface="Arial" panose="020B0604020202020204" pitchFamily="34" charset="0"/>
                <a:cs typeface="Arial" panose="020B0604020202020204" pitchFamily="34" charset="0"/>
              </a:rPr>
              <a:t>a)		1003</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b)		1007</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c)		4030</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d)		4003</a:t>
            </a:r>
          </a:p>
        </p:txBody>
      </p:sp>
      <p:pic>
        <p:nvPicPr>
          <p:cNvPr id="143" name="Image" descr="Image"/>
          <p:cNvPicPr>
            <a:picLocks noChangeAspect="1"/>
          </p:cNvPicPr>
          <p:nvPr/>
        </p:nvPicPr>
        <p:blipFill>
          <a:blip r:embed="rId2"/>
          <a:stretch>
            <a:fillRect/>
          </a:stretch>
        </p:blipFill>
        <p:spPr>
          <a:xfrm>
            <a:off x="20329284" y="627706"/>
            <a:ext cx="2379414" cy="3179175"/>
          </a:xfrm>
          <a:prstGeom prst="rect">
            <a:avLst/>
          </a:prstGeom>
          <a:ln w="3175">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Diagnostic"/>
          <p:cNvSpPr txBox="1">
            <a:spLocks noGrp="1"/>
          </p:cNvSpPr>
          <p:nvPr>
            <p:ph type="title"/>
          </p:nvPr>
        </p:nvSpPr>
        <p:spPr>
          <a:xfrm>
            <a:off x="4387453" y="28730"/>
            <a:ext cx="15609095" cy="3036095"/>
          </a:xfrm>
          <a:prstGeom prst="rect">
            <a:avLst/>
          </a:prstGeom>
        </p:spPr>
        <p:txBody>
          <a:bodyPr/>
          <a:lstStyle/>
          <a:p>
            <a:r>
              <a:rPr dirty="0"/>
              <a:t>Diagnostic</a:t>
            </a:r>
          </a:p>
        </p:txBody>
      </p:sp>
      <p:sp>
        <p:nvSpPr>
          <p:cNvPr id="146" name="The nth term of  a sequence is 4n + 3…"/>
          <p:cNvSpPr txBox="1"/>
          <p:nvPr/>
        </p:nvSpPr>
        <p:spPr>
          <a:xfrm>
            <a:off x="6798309" y="3935869"/>
            <a:ext cx="10787381" cy="16668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rPr dirty="0">
                <a:latin typeface="Arial" panose="020B0604020202020204" pitchFamily="34" charset="0"/>
                <a:cs typeface="Arial" panose="020B0604020202020204" pitchFamily="34" charset="0"/>
              </a:rPr>
              <a:t>The </a:t>
            </a:r>
            <a:r>
              <a:rPr lang="en-GB" i="1" dirty="0">
                <a:latin typeface="Arial" panose="020B0604020202020204" pitchFamily="34" charset="0"/>
                <a:ea typeface="Helvetica"/>
                <a:cs typeface="Arial" panose="020B0604020202020204" pitchFamily="34" charset="0"/>
                <a:sym typeface="Helvetica"/>
              </a:rPr>
              <a:t>n</a:t>
            </a:r>
            <a:r>
              <a:rPr baseline="31999" dirty="0" err="1">
                <a:latin typeface="Arial" panose="020B0604020202020204" pitchFamily="34" charset="0"/>
                <a:cs typeface="Arial" panose="020B0604020202020204" pitchFamily="34" charset="0"/>
              </a:rPr>
              <a:t>th</a:t>
            </a:r>
            <a:r>
              <a:rPr dirty="0">
                <a:latin typeface="Arial" panose="020B0604020202020204" pitchFamily="34" charset="0"/>
                <a:cs typeface="Arial" panose="020B0604020202020204" pitchFamily="34" charset="0"/>
              </a:rPr>
              <a:t> term of  a sequence is 4</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+ 3</a:t>
            </a:r>
          </a:p>
          <a:p>
            <a:r>
              <a:rPr dirty="0">
                <a:latin typeface="Arial" panose="020B0604020202020204" pitchFamily="34" charset="0"/>
                <a:cs typeface="Arial" panose="020B0604020202020204" pitchFamily="34" charset="0"/>
              </a:rPr>
              <a:t>The </a:t>
            </a:r>
            <a:r>
              <a:rPr b="1" dirty="0">
                <a:latin typeface="Arial" panose="020B0604020202020204" pitchFamily="34" charset="0"/>
                <a:ea typeface="Helvetica"/>
                <a:cs typeface="Arial" panose="020B0604020202020204" pitchFamily="34" charset="0"/>
                <a:sym typeface="Helvetica"/>
              </a:rPr>
              <a:t>1001</a:t>
            </a:r>
            <a:r>
              <a:rPr b="1" baseline="31999" dirty="0">
                <a:latin typeface="Arial" panose="020B0604020202020204" pitchFamily="34" charset="0"/>
                <a:ea typeface="Helvetica"/>
                <a:cs typeface="Arial" panose="020B0604020202020204" pitchFamily="34" charset="0"/>
                <a:sym typeface="Helvetica"/>
              </a:rPr>
              <a:t>st</a:t>
            </a:r>
            <a:r>
              <a:rPr dirty="0">
                <a:latin typeface="Arial" panose="020B0604020202020204" pitchFamily="34" charset="0"/>
                <a:cs typeface="Arial" panose="020B0604020202020204" pitchFamily="34" charset="0"/>
              </a:rPr>
              <a:t> term is:</a:t>
            </a:r>
          </a:p>
        </p:txBody>
      </p:sp>
      <p:pic>
        <p:nvPicPr>
          <p:cNvPr id="147" name="Image" descr="Image"/>
          <p:cNvPicPr>
            <a:picLocks noChangeAspect="1"/>
          </p:cNvPicPr>
          <p:nvPr/>
        </p:nvPicPr>
        <p:blipFill>
          <a:blip r:embed="rId2"/>
          <a:stretch>
            <a:fillRect/>
          </a:stretch>
        </p:blipFill>
        <p:spPr>
          <a:xfrm>
            <a:off x="20329284" y="627706"/>
            <a:ext cx="2379414" cy="3179175"/>
          </a:xfrm>
          <a:prstGeom prst="rect">
            <a:avLst/>
          </a:prstGeom>
          <a:ln w="3175">
            <a:miter lim="400000"/>
          </a:ln>
        </p:spPr>
      </p:pic>
      <p:sp>
        <p:nvSpPr>
          <p:cNvPr id="148" name="a)  4003…"/>
          <p:cNvSpPr txBox="1"/>
          <p:nvPr/>
        </p:nvSpPr>
        <p:spPr>
          <a:xfrm>
            <a:off x="9245282" y="6447058"/>
            <a:ext cx="3691394" cy="553035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r>
              <a:rPr dirty="0">
                <a:latin typeface="Arial" panose="020B0604020202020204" pitchFamily="34" charset="0"/>
                <a:cs typeface="Arial" panose="020B0604020202020204" pitchFamily="34" charset="0"/>
              </a:rPr>
              <a:t>a)		4003</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b)		4004</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c)		4006</a:t>
            </a:r>
          </a:p>
          <a:p>
            <a:pPr algn="l"/>
            <a:endParaRPr dirty="0">
              <a:latin typeface="Arial" panose="020B0604020202020204" pitchFamily="34" charset="0"/>
              <a:cs typeface="Arial" panose="020B0604020202020204" pitchFamily="34" charset="0"/>
            </a:endParaRPr>
          </a:p>
          <a:p>
            <a:pPr algn="l"/>
            <a:r>
              <a:rPr dirty="0">
                <a:latin typeface="Arial" panose="020B0604020202020204" pitchFamily="34" charset="0"/>
                <a:cs typeface="Arial" panose="020B0604020202020204" pitchFamily="34" charset="0"/>
              </a:rPr>
              <a:t>d)		4007</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Alpha Exercise"/>
          <p:cNvSpPr txBox="1">
            <a:spLocks noGrp="1"/>
          </p:cNvSpPr>
          <p:nvPr>
            <p:ph type="title"/>
          </p:nvPr>
        </p:nvSpPr>
        <p:spPr>
          <a:xfrm>
            <a:off x="4387453" y="28730"/>
            <a:ext cx="15609095" cy="3036095"/>
          </a:xfrm>
          <a:prstGeom prst="rect">
            <a:avLst/>
          </a:prstGeom>
        </p:spPr>
        <p:txBody>
          <a:bodyPr/>
          <a:lstStyle>
            <a:lvl1pPr>
              <a:defRPr sz="9200"/>
            </a:lvl1pPr>
          </a:lstStyle>
          <a:p>
            <a:r>
              <a:rPr dirty="0"/>
              <a:t>Alpha Exercise</a:t>
            </a:r>
          </a:p>
        </p:txBody>
      </p:sp>
      <p:sp>
        <p:nvSpPr>
          <p:cNvPr id="154" name="The nth term of each of these sequences is given.…"/>
          <p:cNvSpPr txBox="1"/>
          <p:nvPr/>
        </p:nvSpPr>
        <p:spPr>
          <a:xfrm>
            <a:off x="3773479" y="3072496"/>
            <a:ext cx="16837042" cy="1666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The </a:t>
            </a:r>
            <a:r>
              <a:rPr b="1" i="1" dirty="0">
                <a:latin typeface="Arial" panose="020B0604020202020204" pitchFamily="34" charset="0"/>
                <a:cs typeface="Arial" panose="020B0604020202020204" pitchFamily="34" charset="0"/>
              </a:rPr>
              <a:t>n</a:t>
            </a:r>
            <a:r>
              <a:rPr b="1" baseline="31999" dirty="0">
                <a:latin typeface="Arial" panose="020B0604020202020204" pitchFamily="34" charset="0"/>
                <a:cs typeface="Arial" panose="020B0604020202020204" pitchFamily="34" charset="0"/>
              </a:rPr>
              <a:t>th</a:t>
            </a:r>
            <a:r>
              <a:rPr b="1" dirty="0">
                <a:latin typeface="Arial" panose="020B0604020202020204" pitchFamily="34" charset="0"/>
                <a:cs typeface="Arial" panose="020B0604020202020204" pitchFamily="34" charset="0"/>
              </a:rPr>
              <a:t> term of each of these sequences is given.</a:t>
            </a:r>
          </a:p>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List the first five terms of each sequence.</a:t>
            </a:r>
          </a:p>
        </p:txBody>
      </p:sp>
      <p:sp>
        <p:nvSpPr>
          <p:cNvPr id="155" name="7n…"/>
          <p:cNvSpPr txBox="1"/>
          <p:nvPr/>
        </p:nvSpPr>
        <p:spPr>
          <a:xfrm>
            <a:off x="6195712" y="5338689"/>
            <a:ext cx="11992576" cy="706924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dirty="0">
                <a:latin typeface="Arial" panose="020B0604020202020204" pitchFamily="34" charset="0"/>
                <a:cs typeface="Arial" panose="020B0604020202020204" pitchFamily="34" charset="0"/>
              </a:rPr>
              <a:t>7</a:t>
            </a:r>
            <a:r>
              <a:rPr lang="en-GB" i="1" dirty="0">
                <a:latin typeface="Arial" panose="020B0604020202020204" pitchFamily="34" charset="0"/>
                <a:ea typeface="Helvetica"/>
                <a:cs typeface="Arial" panose="020B0604020202020204" pitchFamily="34" charset="0"/>
                <a:sym typeface="Helvetica"/>
              </a:rPr>
              <a:t>n</a:t>
            </a:r>
          </a:p>
          <a:p>
            <a:pPr marL="1524000" indent="-1524000" algn="l">
              <a:buSzPct val="100000"/>
              <a:buAutoNum type="alphaLcParenBoth"/>
            </a:pPr>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2"/>
            </a:pPr>
            <a:r>
              <a:rPr dirty="0">
                <a:latin typeface="Arial" panose="020B0604020202020204" pitchFamily="34" charset="0"/>
                <a:cs typeface="Arial" panose="020B0604020202020204" pitchFamily="34" charset="0"/>
              </a:rPr>
              <a:t>8</a:t>
            </a:r>
            <a:r>
              <a:rPr lang="en-GB" i="1" dirty="0">
                <a:latin typeface="Arial" panose="020B0604020202020204" pitchFamily="34" charset="0"/>
                <a:ea typeface="Helvetica"/>
                <a:cs typeface="Arial" panose="020B0604020202020204" pitchFamily="34" charset="0"/>
                <a:sym typeface="Helvetica"/>
              </a:rPr>
              <a:t>n</a:t>
            </a:r>
            <a:endParaRPr b="1" dirty="0">
              <a:latin typeface="Arial" panose="020B0604020202020204" pitchFamily="34" charset="0"/>
              <a:ea typeface="Helvetica"/>
              <a:cs typeface="Arial" panose="020B0604020202020204" pitchFamily="34" charset="0"/>
              <a:sym typeface="Helvetica"/>
            </a:endParaRPr>
          </a:p>
          <a:p>
            <a:pPr algn="l"/>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3"/>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p>
          <a:p>
            <a:pPr marL="1524000" indent="-1524000" algn="l">
              <a:buSzPct val="100000"/>
              <a:buAutoNum type="alphaLcParenBoth" startAt="3"/>
            </a:pPr>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4"/>
            </a:pPr>
            <a:r>
              <a:rPr dirty="0">
                <a:latin typeface="Arial" panose="020B0604020202020204" pitchFamily="34" charset="0"/>
                <a:cs typeface="Arial" panose="020B0604020202020204" pitchFamily="34" charset="0"/>
              </a:rPr>
              <a:t>50</a:t>
            </a:r>
            <a:r>
              <a:rPr lang="en-GB" i="1" dirty="0">
                <a:latin typeface="Arial" panose="020B0604020202020204" pitchFamily="34" charset="0"/>
                <a:ea typeface="Helvetica"/>
                <a:cs typeface="Arial" panose="020B0604020202020204" pitchFamily="34" charset="0"/>
                <a:sym typeface="Helvetica"/>
              </a:rPr>
              <a:t>n</a:t>
            </a:r>
          </a:p>
          <a:p>
            <a:pPr marL="1524000" indent="-1524000" algn="l">
              <a:buSzPct val="100000"/>
              <a:buAutoNum type="alphaLcParenBoth" startAt="4"/>
            </a:pPr>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5"/>
            </a:pPr>
            <a:r>
              <a:rPr dirty="0">
                <a:latin typeface="Arial" panose="020B0604020202020204" pitchFamily="34" charset="0"/>
                <a:cs typeface="Arial" panose="020B0604020202020204" pitchFamily="34" charset="0"/>
              </a:rPr>
              <a:t>17</a:t>
            </a:r>
            <a:r>
              <a:rPr lang="en-GB" i="1" dirty="0">
                <a:latin typeface="Arial" panose="020B0604020202020204" pitchFamily="34" charset="0"/>
                <a:ea typeface="Helvetica"/>
                <a:cs typeface="Arial" panose="020B0604020202020204" pitchFamily="34" charset="0"/>
                <a:sym typeface="Helvetica"/>
              </a:rPr>
              <a:t>n</a:t>
            </a:r>
            <a:endParaRPr b="1" dirty="0">
              <a:latin typeface="Arial" panose="020B0604020202020204" pitchFamily="34" charset="0"/>
              <a:ea typeface="Helvetica"/>
              <a:cs typeface="Arial" panose="020B0604020202020204" pitchFamily="34" charset="0"/>
              <a:sym typeface="Helvetica"/>
            </a:endParaRPr>
          </a:p>
        </p:txBody>
      </p:sp>
      <p:sp>
        <p:nvSpPr>
          <p:cNvPr id="8" name="object 4">
            <a:extLst>
              <a:ext uri="{FF2B5EF4-FFF2-40B4-BE49-F238E27FC236}">
                <a16:creationId xmlns:a16="http://schemas.microsoft.com/office/drawing/2014/main" id="{F3B356F2-B545-CA44-8F52-D8DD7936C7C1}"/>
              </a:ext>
            </a:extLst>
          </p:cNvPr>
          <p:cNvSpPr/>
          <p:nvPr/>
        </p:nvSpPr>
        <p:spPr>
          <a:xfrm>
            <a:off x="172137" y="165241"/>
            <a:ext cx="1579118" cy="2714577"/>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9" name="object 6">
            <a:extLst>
              <a:ext uri="{FF2B5EF4-FFF2-40B4-BE49-F238E27FC236}">
                <a16:creationId xmlns:a16="http://schemas.microsoft.com/office/drawing/2014/main" id="{06A4A82C-5A53-4B4C-A314-7CFE5EAD8E3C}"/>
              </a:ext>
            </a:extLst>
          </p:cNvPr>
          <p:cNvSpPr txBox="1">
            <a:spLocks/>
          </p:cNvSpPr>
          <p:nvPr/>
        </p:nvSpPr>
        <p:spPr>
          <a:xfrm>
            <a:off x="395664" y="322368"/>
            <a:ext cx="1141730" cy="228727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square" lIns="0" tIns="11430" rIns="0" bIns="0" rtlCol="0" anchor="ctr">
            <a:spAutoFit/>
          </a:bodyPr>
          <a:lstStyle>
            <a:lvl1pPr marL="0" marR="0" indent="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1pPr>
            <a:lvl2pPr marL="0" marR="0" indent="228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2pPr>
            <a:lvl3pPr marL="0" marR="0" indent="457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3pPr>
            <a:lvl4pPr marL="0" marR="0" indent="685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4pPr>
            <a:lvl5pPr marL="0" marR="0" indent="9144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5pPr>
            <a:lvl6pPr marL="0" marR="0" indent="11430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6pPr>
            <a:lvl7pPr marL="0" marR="0" indent="13716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7pPr>
            <a:lvl8pPr marL="0" marR="0" indent="16002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8pPr>
            <a:lvl9pPr marL="0" marR="0" indent="1828800" algn="ctr" defTabSz="1051560" rtl="0" latinLnBrk="0">
              <a:lnSpc>
                <a:spcPct val="100000"/>
              </a:lnSpc>
              <a:spcBef>
                <a:spcPts val="0"/>
              </a:spcBef>
              <a:spcAft>
                <a:spcPts val="0"/>
              </a:spcAft>
              <a:buClrTx/>
              <a:buSzTx/>
              <a:buFontTx/>
              <a:buNone/>
              <a:tabLst/>
              <a:defRPr sz="11000" b="0" i="0" u="none" strike="noStrike" cap="none" spc="0" baseline="0">
                <a:solidFill>
                  <a:srgbClr val="000000"/>
                </a:solidFill>
                <a:uFillTx/>
                <a:latin typeface="+mn-lt"/>
                <a:ea typeface="+mn-ea"/>
                <a:cs typeface="+mn-cs"/>
                <a:sym typeface="Helvetica Light"/>
              </a:defRPr>
            </a:lvl9pPr>
          </a:lstStyle>
          <a:p>
            <a:pPr marL="12700" hangingPunct="1">
              <a:spcBef>
                <a:spcPts val="90"/>
              </a:spcBef>
            </a:pPr>
            <a:r>
              <a:rPr lang="el-GR" sz="14850" spc="200" dirty="0">
                <a:solidFill>
                  <a:srgbClr val="FFFFFF"/>
                </a:solidFill>
                <a:latin typeface="Arial" panose="020B0604020202020204" pitchFamily="34" charset="0"/>
                <a:cs typeface="Arial" panose="020B0604020202020204" pitchFamily="34" charset="0"/>
              </a:rPr>
              <a:t>α</a:t>
            </a:r>
            <a:endParaRPr lang="el-GR" sz="1485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FE3A3AF-F07A-6649-8AA0-E2C66EDCD6FD}"/>
              </a:ext>
            </a:extLst>
          </p:cNvPr>
          <p:cNvPicPr>
            <a:picLocks noChangeAspect="1"/>
          </p:cNvPicPr>
          <p:nvPr/>
        </p:nvPicPr>
        <p:blipFill>
          <a:blip r:embed="rId3"/>
          <a:stretch>
            <a:fillRect/>
          </a:stretch>
        </p:blipFill>
        <p:spPr>
          <a:xfrm>
            <a:off x="9360000" y="5526523"/>
            <a:ext cx="3949700" cy="685800"/>
          </a:xfrm>
          <a:prstGeom prst="rect">
            <a:avLst/>
          </a:prstGeom>
        </p:spPr>
      </p:pic>
      <p:pic>
        <p:nvPicPr>
          <p:cNvPr id="11" name="Picture 10">
            <a:extLst>
              <a:ext uri="{FF2B5EF4-FFF2-40B4-BE49-F238E27FC236}">
                <a16:creationId xmlns:a16="http://schemas.microsoft.com/office/drawing/2014/main" id="{67F8C52A-F106-0249-A352-9E0EC095BB9A}"/>
              </a:ext>
            </a:extLst>
          </p:cNvPr>
          <p:cNvPicPr>
            <a:picLocks noChangeAspect="1"/>
          </p:cNvPicPr>
          <p:nvPr/>
        </p:nvPicPr>
        <p:blipFill>
          <a:blip r:embed="rId4"/>
          <a:stretch>
            <a:fillRect/>
          </a:stretch>
        </p:blipFill>
        <p:spPr>
          <a:xfrm>
            <a:off x="9360000" y="7003284"/>
            <a:ext cx="3784600" cy="749300"/>
          </a:xfrm>
          <a:prstGeom prst="rect">
            <a:avLst/>
          </a:prstGeom>
        </p:spPr>
      </p:pic>
      <p:pic>
        <p:nvPicPr>
          <p:cNvPr id="12" name="Picture 11">
            <a:extLst>
              <a:ext uri="{FF2B5EF4-FFF2-40B4-BE49-F238E27FC236}">
                <a16:creationId xmlns:a16="http://schemas.microsoft.com/office/drawing/2014/main" id="{FA698EB7-A36A-7648-B01D-433C82350DD4}"/>
              </a:ext>
            </a:extLst>
          </p:cNvPr>
          <p:cNvPicPr>
            <a:picLocks noChangeAspect="1"/>
          </p:cNvPicPr>
          <p:nvPr/>
        </p:nvPicPr>
        <p:blipFill>
          <a:blip r:embed="rId5"/>
          <a:stretch>
            <a:fillRect/>
          </a:stretch>
        </p:blipFill>
        <p:spPr>
          <a:xfrm>
            <a:off x="9360000" y="8562062"/>
            <a:ext cx="3670300" cy="736600"/>
          </a:xfrm>
          <a:prstGeom prst="rect">
            <a:avLst/>
          </a:prstGeom>
        </p:spPr>
      </p:pic>
      <p:pic>
        <p:nvPicPr>
          <p:cNvPr id="13" name="Picture 12">
            <a:extLst>
              <a:ext uri="{FF2B5EF4-FFF2-40B4-BE49-F238E27FC236}">
                <a16:creationId xmlns:a16="http://schemas.microsoft.com/office/drawing/2014/main" id="{D664CA6A-6E6D-6341-AB16-C4F460B2FA56}"/>
              </a:ext>
            </a:extLst>
          </p:cNvPr>
          <p:cNvPicPr>
            <a:picLocks noChangeAspect="1"/>
          </p:cNvPicPr>
          <p:nvPr/>
        </p:nvPicPr>
        <p:blipFill>
          <a:blip r:embed="rId6"/>
          <a:stretch>
            <a:fillRect/>
          </a:stretch>
        </p:blipFill>
        <p:spPr>
          <a:xfrm>
            <a:off x="9360000" y="10074227"/>
            <a:ext cx="5626100" cy="723900"/>
          </a:xfrm>
          <a:prstGeom prst="rect">
            <a:avLst/>
          </a:prstGeom>
        </p:spPr>
      </p:pic>
      <p:pic>
        <p:nvPicPr>
          <p:cNvPr id="14" name="Picture 13">
            <a:extLst>
              <a:ext uri="{FF2B5EF4-FFF2-40B4-BE49-F238E27FC236}">
                <a16:creationId xmlns:a16="http://schemas.microsoft.com/office/drawing/2014/main" id="{43D9F109-6C37-6348-92C2-678CFA4DF60F}"/>
              </a:ext>
            </a:extLst>
          </p:cNvPr>
          <p:cNvPicPr>
            <a:picLocks noChangeAspect="1"/>
          </p:cNvPicPr>
          <p:nvPr/>
        </p:nvPicPr>
        <p:blipFill>
          <a:blip r:embed="rId7"/>
          <a:stretch>
            <a:fillRect/>
          </a:stretch>
        </p:blipFill>
        <p:spPr>
          <a:xfrm>
            <a:off x="9360000" y="11625534"/>
            <a:ext cx="4584700" cy="660400"/>
          </a:xfrm>
          <a:prstGeom prst="rect">
            <a:avLst/>
          </a:prstGeom>
        </p:spPr>
      </p:pic>
      <p:sp>
        <p:nvSpPr>
          <p:cNvPr id="15" name="Rectangle 14">
            <a:extLst>
              <a:ext uri="{FF2B5EF4-FFF2-40B4-BE49-F238E27FC236}">
                <a16:creationId xmlns:a16="http://schemas.microsoft.com/office/drawing/2014/main" id="{3F2B5548-7747-1541-9F76-7155B10787A0}"/>
              </a:ext>
            </a:extLst>
          </p:cNvPr>
          <p:cNvSpPr/>
          <p:nvPr/>
        </p:nvSpPr>
        <p:spPr>
          <a:xfrm>
            <a:off x="9093043" y="5469405"/>
            <a:ext cx="5999666"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6" name="Rectangle 15">
            <a:extLst>
              <a:ext uri="{FF2B5EF4-FFF2-40B4-BE49-F238E27FC236}">
                <a16:creationId xmlns:a16="http://schemas.microsoft.com/office/drawing/2014/main" id="{3166B7A4-E1F5-4944-8878-1724F41E50BB}"/>
              </a:ext>
            </a:extLst>
          </p:cNvPr>
          <p:cNvSpPr/>
          <p:nvPr/>
        </p:nvSpPr>
        <p:spPr>
          <a:xfrm>
            <a:off x="9093043" y="7009668"/>
            <a:ext cx="5994400"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7" name="Rectangle 16">
            <a:extLst>
              <a:ext uri="{FF2B5EF4-FFF2-40B4-BE49-F238E27FC236}">
                <a16:creationId xmlns:a16="http://schemas.microsoft.com/office/drawing/2014/main" id="{7BF1EDB3-F2CE-3741-B27B-AED3FBAA32D3}"/>
              </a:ext>
            </a:extLst>
          </p:cNvPr>
          <p:cNvSpPr/>
          <p:nvPr/>
        </p:nvSpPr>
        <p:spPr>
          <a:xfrm>
            <a:off x="9087777" y="8549931"/>
            <a:ext cx="5999666"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8" name="Rectangle 17">
            <a:extLst>
              <a:ext uri="{FF2B5EF4-FFF2-40B4-BE49-F238E27FC236}">
                <a16:creationId xmlns:a16="http://schemas.microsoft.com/office/drawing/2014/main" id="{C1B79335-75B4-F041-805C-CDC4908FA51F}"/>
              </a:ext>
            </a:extLst>
          </p:cNvPr>
          <p:cNvSpPr/>
          <p:nvPr/>
        </p:nvSpPr>
        <p:spPr>
          <a:xfrm>
            <a:off x="9087777" y="10059080"/>
            <a:ext cx="5999666"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9" name="Rectangle 18">
            <a:extLst>
              <a:ext uri="{FF2B5EF4-FFF2-40B4-BE49-F238E27FC236}">
                <a16:creationId xmlns:a16="http://schemas.microsoft.com/office/drawing/2014/main" id="{57B699D1-884E-C84B-B0AE-9188DB35E76D}"/>
              </a:ext>
            </a:extLst>
          </p:cNvPr>
          <p:cNvSpPr/>
          <p:nvPr/>
        </p:nvSpPr>
        <p:spPr>
          <a:xfrm>
            <a:off x="9093043" y="11531256"/>
            <a:ext cx="6008650" cy="769689"/>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Examples"/>
          <p:cNvSpPr txBox="1">
            <a:spLocks noGrp="1"/>
          </p:cNvSpPr>
          <p:nvPr>
            <p:ph type="title"/>
          </p:nvPr>
        </p:nvSpPr>
        <p:spPr>
          <a:xfrm>
            <a:off x="4387453" y="28730"/>
            <a:ext cx="15609095" cy="3036095"/>
          </a:xfrm>
          <a:prstGeom prst="rect">
            <a:avLst/>
          </a:prstGeom>
        </p:spPr>
        <p:txBody>
          <a:bodyPr/>
          <a:lstStyle/>
          <a:p>
            <a:r>
              <a:rPr dirty="0"/>
              <a:t>Examples</a:t>
            </a:r>
          </a:p>
        </p:txBody>
      </p:sp>
      <p:sp>
        <p:nvSpPr>
          <p:cNvPr id="159" name="The nth term of each of these sequences is given.…"/>
          <p:cNvSpPr txBox="1"/>
          <p:nvPr/>
        </p:nvSpPr>
        <p:spPr>
          <a:xfrm>
            <a:off x="3773479" y="3072496"/>
            <a:ext cx="16837042" cy="1666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The </a:t>
            </a:r>
            <a:r>
              <a:rPr b="1" i="1" dirty="0">
                <a:latin typeface="Arial" panose="020B0604020202020204" pitchFamily="34" charset="0"/>
                <a:cs typeface="Arial" panose="020B0604020202020204" pitchFamily="34" charset="0"/>
              </a:rPr>
              <a:t>n</a:t>
            </a:r>
            <a:r>
              <a:rPr b="1" baseline="31999" dirty="0">
                <a:latin typeface="Arial" panose="020B0604020202020204" pitchFamily="34" charset="0"/>
                <a:cs typeface="Arial" panose="020B0604020202020204" pitchFamily="34" charset="0"/>
              </a:rPr>
              <a:t>th</a:t>
            </a:r>
            <a:r>
              <a:rPr b="1" dirty="0">
                <a:latin typeface="Arial" panose="020B0604020202020204" pitchFamily="34" charset="0"/>
                <a:cs typeface="Arial" panose="020B0604020202020204" pitchFamily="34" charset="0"/>
              </a:rPr>
              <a:t> term of each of these sequences is given.</a:t>
            </a:r>
          </a:p>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List the first five terms of the sequence.</a:t>
            </a:r>
          </a:p>
        </p:txBody>
      </p:sp>
      <p:sp>
        <p:nvSpPr>
          <p:cNvPr id="160" name="4n + 1…"/>
          <p:cNvSpPr txBox="1"/>
          <p:nvPr/>
        </p:nvSpPr>
        <p:spPr>
          <a:xfrm>
            <a:off x="6489156" y="6134867"/>
            <a:ext cx="5121223" cy="547688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dirty="0">
                <a:latin typeface="Arial" panose="020B0604020202020204" pitchFamily="34" charset="0"/>
                <a:cs typeface="Arial" panose="020B0604020202020204" pitchFamily="34" charset="0"/>
              </a:rPr>
              <a:t>4</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+ 1</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2"/>
            </a:pPr>
            <a:r>
              <a:rPr dirty="0">
                <a:latin typeface="Arial" panose="020B0604020202020204" pitchFamily="34" charset="0"/>
                <a:cs typeface="Arial" panose="020B0604020202020204" pitchFamily="34" charset="0"/>
              </a:rPr>
              <a:t>6</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+ 9</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3"/>
            </a:pPr>
            <a:r>
              <a:rPr dirty="0">
                <a:latin typeface="Arial" panose="020B0604020202020204" pitchFamily="34" charset="0"/>
                <a:cs typeface="Arial" panose="020B0604020202020204" pitchFamily="34" charset="0"/>
              </a:rPr>
              <a:t>15 + 5</a:t>
            </a:r>
            <a:r>
              <a:rPr lang="en-GB" i="1" dirty="0">
                <a:latin typeface="Arial" panose="020B0604020202020204" pitchFamily="34" charset="0"/>
                <a:ea typeface="Helvetica"/>
                <a:cs typeface="Arial" panose="020B0604020202020204" pitchFamily="34" charset="0"/>
                <a:sym typeface="Helvetica"/>
              </a:rPr>
              <a:t>n</a:t>
            </a:r>
            <a:endParaRPr b="1" dirty="0">
              <a:latin typeface="Arial" panose="020B0604020202020204" pitchFamily="34" charset="0"/>
              <a:ea typeface="Helvetica"/>
              <a:cs typeface="Arial" panose="020B0604020202020204" pitchFamily="34" charset="0"/>
              <a:sym typeface="Helvetica"/>
            </a:endParaRPr>
          </a:p>
          <a:p>
            <a:pPr algn="l"/>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4"/>
            </a:pPr>
            <a:r>
              <a:rPr dirty="0">
                <a:latin typeface="Arial" panose="020B0604020202020204" pitchFamily="34" charset="0"/>
                <a:cs typeface="Arial" panose="020B0604020202020204" pitchFamily="34" charset="0"/>
              </a:rPr>
              <a:t>8</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a:t>
            </a:r>
            <a:r>
              <a:rPr b="1" dirty="0">
                <a:latin typeface="Arial" panose="020B0604020202020204" pitchFamily="34" charset="0"/>
                <a:ea typeface="Helvetica"/>
                <a:cs typeface="Arial" panose="020B0604020202020204" pitchFamily="34" charset="0"/>
                <a:sym typeface="Helvetica"/>
              </a:rPr>
              <a:t>−</a:t>
            </a:r>
            <a:r>
              <a:rPr dirty="0">
                <a:latin typeface="Arial" panose="020B0604020202020204" pitchFamily="34" charset="0"/>
                <a:cs typeface="Arial" panose="020B0604020202020204" pitchFamily="34" charset="0"/>
              </a:rPr>
              <a:t> 1</a:t>
            </a:r>
          </a:p>
        </p:txBody>
      </p:sp>
      <p:sp>
        <p:nvSpPr>
          <p:cNvPr id="161" name="n2 − 3…"/>
          <p:cNvSpPr txBox="1"/>
          <p:nvPr/>
        </p:nvSpPr>
        <p:spPr>
          <a:xfrm>
            <a:off x="13389185" y="6492851"/>
            <a:ext cx="5121223" cy="476091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startAt="5"/>
            </a:pPr>
            <a:r>
              <a:rPr lang="en-GB" i="1" dirty="0">
                <a:latin typeface="Arial" panose="020B0604020202020204" pitchFamily="34" charset="0"/>
                <a:ea typeface="Helvetica"/>
                <a:cs typeface="Arial" panose="020B0604020202020204" pitchFamily="34" charset="0"/>
                <a:sym typeface="Helvetica"/>
              </a:rPr>
              <a:t>n</a:t>
            </a:r>
            <a:r>
              <a:rPr sz="5100" baseline="31999" dirty="0">
                <a:latin typeface="Arial" panose="020B0604020202020204" pitchFamily="34" charset="0"/>
                <a:cs typeface="Arial" panose="020B0604020202020204" pitchFamily="34" charset="0"/>
              </a:rPr>
              <a:t>2</a:t>
            </a:r>
            <a:r>
              <a:rPr dirty="0">
                <a:latin typeface="Arial" panose="020B0604020202020204" pitchFamily="34" charset="0"/>
                <a:cs typeface="Arial" panose="020B0604020202020204" pitchFamily="34" charset="0"/>
              </a:rPr>
              <a:t> </a:t>
            </a:r>
            <a:r>
              <a:rPr b="1" dirty="0">
                <a:latin typeface="Arial" panose="020B0604020202020204" pitchFamily="34" charset="0"/>
                <a:ea typeface="Helvetica"/>
                <a:cs typeface="Arial" panose="020B0604020202020204" pitchFamily="34" charset="0"/>
                <a:sym typeface="Helvetica"/>
              </a:rPr>
              <a:t>−</a:t>
            </a:r>
            <a:r>
              <a:rPr dirty="0">
                <a:latin typeface="Arial" panose="020B0604020202020204" pitchFamily="34" charset="0"/>
                <a:cs typeface="Arial" panose="020B0604020202020204" pitchFamily="34" charset="0"/>
              </a:rPr>
              <a:t> 3</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6"/>
            </a:pPr>
            <a:r>
              <a:rPr dirty="0">
                <a:latin typeface="Arial" panose="020B0604020202020204" pitchFamily="34" charset="0"/>
                <a:cs typeface="Arial" panose="020B0604020202020204" pitchFamily="34" charset="0"/>
              </a:rPr>
              <a:t>2</a:t>
            </a:r>
            <a:r>
              <a:rPr i="1" baseline="51999" dirty="0">
                <a:latin typeface="Arial" panose="020B0604020202020204" pitchFamily="34" charset="0"/>
                <a:ea typeface="Helvetica"/>
                <a:cs typeface="Arial" panose="020B0604020202020204" pitchFamily="34" charset="0"/>
                <a:sym typeface="Helvetica"/>
              </a:rPr>
              <a:t>n</a:t>
            </a:r>
            <a:endParaRPr i="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6"/>
            </a:pPr>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8"/>
            </a:pP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+ 8</a:t>
            </a:r>
          </a:p>
          <a:p>
            <a:pPr algn="l"/>
            <a:endParaRPr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853B0BDF-23C4-4C44-B79F-45CF674CB3EB}"/>
              </a:ext>
            </a:extLst>
          </p:cNvPr>
          <p:cNvSpPr/>
          <p:nvPr/>
        </p:nvSpPr>
        <p:spPr>
          <a:xfrm flipH="1">
            <a:off x="298450" y="151440"/>
            <a:ext cx="4222342" cy="2210131"/>
          </a:xfrm>
          <a:prstGeom prst="rect">
            <a:avLst/>
          </a:prstGeom>
          <a:blipFill>
            <a:blip r:embed="rId2" cstate="print">
              <a:extLst>
                <a:ext uri="{BEBA8EAE-BF5A-486C-A8C5-ECC9F3942E4B}">
                  <a14:imgProps xmlns:a14="http://schemas.microsoft.com/office/drawing/2010/main">
                    <a14:imgLayer>
                      <a14:imgEffect>
                        <a14:backgroundRemoval t="9851" b="89851" l="7813" r="90000">
                          <a14:foregroundMark x1="88125" y1="62985" x2="88125" y2="62985"/>
                          <a14:foregroundMark x1="72813" y1="65970" x2="72813" y2="65970"/>
                          <a14:foregroundMark x1="60000" y1="62985" x2="60000" y2="62985"/>
                          <a14:foregroundMark x1="17188" y1="50746" x2="17188" y2="50746"/>
                          <a14:foregroundMark x1="7813" y1="26567" x2="7813" y2="26567"/>
                          <a14:foregroundMark x1="88281" y1="75224" x2="88281" y2="75224"/>
                          <a14:foregroundMark x1="87031" y1="74925" x2="87031" y2="74925"/>
                          <a14:foregroundMark x1="87031" y1="74925" x2="87656" y2="75522"/>
                          <a14:foregroundMark x1="20469" y1="76119" x2="20469" y2="76119"/>
                          <a14:foregroundMark x1="20625" y1="75821" x2="20625" y2="75821"/>
                          <a14:foregroundMark x1="19531" y1="75224" x2="19531" y2="75224"/>
                          <a14:foregroundMark x1="20938" y1="75224" x2="20938" y2="75224"/>
                          <a14:foregroundMark x1="20313" y1="75224" x2="20313" y2="75224"/>
                          <a14:foregroundMark x1="20000" y1="75224" x2="22031" y2="76418"/>
                          <a14:backgroundMark x1="21406" y1="74627" x2="21406" y2="74627"/>
                          <a14:backgroundMark x1="87813" y1="73433" x2="87813" y2="73433"/>
                        </a14:backgroundRemoval>
                      </a14:imgEffect>
                    </a14:imgLayer>
                  </a14:imgProps>
                </a:ext>
              </a:extLst>
            </a:blip>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he nth term of each of these sequences is given.…"/>
          <p:cNvSpPr txBox="1"/>
          <p:nvPr/>
        </p:nvSpPr>
        <p:spPr>
          <a:xfrm>
            <a:off x="3773479" y="3072496"/>
            <a:ext cx="16837042" cy="1666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The </a:t>
            </a:r>
            <a:r>
              <a:rPr b="1" i="1" dirty="0">
                <a:latin typeface="Arial" panose="020B0604020202020204" pitchFamily="34" charset="0"/>
                <a:cs typeface="Arial" panose="020B0604020202020204" pitchFamily="34" charset="0"/>
              </a:rPr>
              <a:t>n</a:t>
            </a:r>
            <a:r>
              <a:rPr b="1" baseline="31999" dirty="0">
                <a:latin typeface="Arial" panose="020B0604020202020204" pitchFamily="34" charset="0"/>
                <a:cs typeface="Arial" panose="020B0604020202020204" pitchFamily="34" charset="0"/>
              </a:rPr>
              <a:t>th</a:t>
            </a:r>
            <a:r>
              <a:rPr b="1" dirty="0">
                <a:latin typeface="Arial" panose="020B0604020202020204" pitchFamily="34" charset="0"/>
                <a:cs typeface="Arial" panose="020B0604020202020204" pitchFamily="34" charset="0"/>
              </a:rPr>
              <a:t> term of each of these sequences is given.</a:t>
            </a:r>
          </a:p>
          <a:p>
            <a:pPr>
              <a:defRPr b="1">
                <a:latin typeface="Helvetica"/>
                <a:ea typeface="Helvetica"/>
                <a:cs typeface="Helvetica"/>
                <a:sym typeface="Helvetica"/>
              </a:defRPr>
            </a:pPr>
            <a:r>
              <a:rPr b="1" dirty="0">
                <a:latin typeface="Arial" panose="020B0604020202020204" pitchFamily="34" charset="0"/>
                <a:cs typeface="Arial" panose="020B0604020202020204" pitchFamily="34" charset="0"/>
              </a:rPr>
              <a:t>List the first five terms of each sequence.</a:t>
            </a:r>
          </a:p>
        </p:txBody>
      </p:sp>
      <p:sp>
        <p:nvSpPr>
          <p:cNvPr id="164" name="3n…"/>
          <p:cNvSpPr txBox="1"/>
          <p:nvPr/>
        </p:nvSpPr>
        <p:spPr>
          <a:xfrm>
            <a:off x="768777" y="5372872"/>
            <a:ext cx="5386748" cy="7000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endParaRPr b="1" dirty="0">
              <a:latin typeface="Arial" panose="020B0604020202020204" pitchFamily="34" charset="0"/>
              <a:ea typeface="Helvetica"/>
              <a:cs typeface="Arial" panose="020B0604020202020204" pitchFamily="34" charset="0"/>
              <a:sym typeface="Helvetica"/>
            </a:endParaRPr>
          </a:p>
          <a:p>
            <a:pPr algn="l"/>
            <a:endParaRPr b="1" dirty="0">
              <a:latin typeface="Arial" panose="020B0604020202020204" pitchFamily="34" charset="0"/>
              <a:ea typeface="Helvetica"/>
              <a:cs typeface="Arial" panose="020B0604020202020204" pitchFamily="34" charset="0"/>
              <a:sym typeface="Helvetica"/>
            </a:endParaRPr>
          </a:p>
          <a:p>
            <a:pPr marL="1524000" indent="-1524000" algn="l">
              <a:buSzPct val="100000"/>
              <a:buAutoNum type="alphaLcParenBoth" startAt="2"/>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+ 1</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3"/>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+ 2</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4"/>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r>
              <a:rPr b="1" dirty="0">
                <a:latin typeface="Arial" panose="020B0604020202020204" pitchFamily="34" charset="0"/>
                <a:ea typeface="Helvetica"/>
                <a:cs typeface="Arial" panose="020B0604020202020204" pitchFamily="34" charset="0"/>
                <a:sym typeface="Helvetica"/>
              </a:rPr>
              <a:t> </a:t>
            </a:r>
            <a:r>
              <a:rPr dirty="0">
                <a:latin typeface="Arial" panose="020B0604020202020204" pitchFamily="34" charset="0"/>
                <a:cs typeface="Arial" panose="020B0604020202020204" pitchFamily="34" charset="0"/>
              </a:rPr>
              <a:t>+ 3</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5"/>
            </a:pPr>
            <a:r>
              <a:rPr dirty="0">
                <a:latin typeface="Arial" panose="020B0604020202020204" pitchFamily="34" charset="0"/>
                <a:cs typeface="Arial" panose="020B0604020202020204" pitchFamily="34" charset="0"/>
              </a:rPr>
              <a:t>6</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+ 6</a:t>
            </a:r>
          </a:p>
        </p:txBody>
      </p:sp>
      <p:sp>
        <p:nvSpPr>
          <p:cNvPr id="165" name="Spot the links…"/>
          <p:cNvSpPr txBox="1">
            <a:spLocks noGrp="1"/>
          </p:cNvSpPr>
          <p:nvPr>
            <p:ph type="title"/>
          </p:nvPr>
        </p:nvSpPr>
        <p:spPr>
          <a:xfrm>
            <a:off x="164730" y="5953"/>
            <a:ext cx="24054540" cy="3036094"/>
          </a:xfrm>
          <a:prstGeom prst="rect">
            <a:avLst/>
          </a:prstGeom>
        </p:spPr>
        <p:txBody>
          <a:bodyPr/>
          <a:lstStyle>
            <a:lvl1pPr>
              <a:defRPr sz="9200"/>
            </a:lvl1pPr>
          </a:lstStyle>
          <a:p>
            <a:r>
              <a:rPr dirty="0"/>
              <a:t>Spot the links…</a:t>
            </a:r>
          </a:p>
        </p:txBody>
      </p:sp>
      <p:pic>
        <p:nvPicPr>
          <p:cNvPr id="166" name="Image" descr="Image"/>
          <p:cNvPicPr>
            <a:picLocks noChangeAspect="1"/>
          </p:cNvPicPr>
          <p:nvPr/>
        </p:nvPicPr>
        <p:blipFill>
          <a:blip r:embed="rId2"/>
          <a:srcRect l="9778" t="4612" r="13877" b="5988"/>
          <a:stretch>
            <a:fillRect/>
          </a:stretch>
        </p:blipFill>
        <p:spPr>
          <a:xfrm flipH="1">
            <a:off x="19243056" y="499911"/>
            <a:ext cx="4588121" cy="2803857"/>
          </a:xfrm>
          <a:custGeom>
            <a:avLst/>
            <a:gdLst/>
            <a:ahLst/>
            <a:cxnLst>
              <a:cxn ang="0">
                <a:pos x="wd2" y="hd2"/>
              </a:cxn>
              <a:cxn ang="5400000">
                <a:pos x="wd2" y="hd2"/>
              </a:cxn>
              <a:cxn ang="10800000">
                <a:pos x="wd2" y="hd2"/>
              </a:cxn>
              <a:cxn ang="16200000">
                <a:pos x="wd2" y="hd2"/>
              </a:cxn>
            </a:cxnLst>
            <a:rect l="0" t="0" r="r" b="b"/>
            <a:pathLst>
              <a:path w="21117" h="21525" extrusionOk="0">
                <a:moveTo>
                  <a:pt x="18036" y="1"/>
                </a:moveTo>
                <a:cubicBezTo>
                  <a:pt x="17817" y="6"/>
                  <a:pt x="17610" y="49"/>
                  <a:pt x="17444" y="129"/>
                </a:cubicBezTo>
                <a:cubicBezTo>
                  <a:pt x="16748" y="465"/>
                  <a:pt x="14589" y="1875"/>
                  <a:pt x="14342" y="2155"/>
                </a:cubicBezTo>
                <a:cubicBezTo>
                  <a:pt x="14203" y="2313"/>
                  <a:pt x="13981" y="2502"/>
                  <a:pt x="13849" y="2572"/>
                </a:cubicBezTo>
                <a:cubicBezTo>
                  <a:pt x="13153" y="2947"/>
                  <a:pt x="9800" y="5104"/>
                  <a:pt x="9569" y="5327"/>
                </a:cubicBezTo>
                <a:cubicBezTo>
                  <a:pt x="9161" y="5720"/>
                  <a:pt x="8634" y="6416"/>
                  <a:pt x="8491" y="6749"/>
                </a:cubicBezTo>
                <a:cubicBezTo>
                  <a:pt x="8378" y="7013"/>
                  <a:pt x="8328" y="7050"/>
                  <a:pt x="8053" y="7051"/>
                </a:cubicBezTo>
                <a:cubicBezTo>
                  <a:pt x="7489" y="7054"/>
                  <a:pt x="6926" y="7333"/>
                  <a:pt x="4929" y="8602"/>
                </a:cubicBezTo>
                <a:cubicBezTo>
                  <a:pt x="2744" y="9990"/>
                  <a:pt x="2466" y="10200"/>
                  <a:pt x="1917" y="10872"/>
                </a:cubicBezTo>
                <a:cubicBezTo>
                  <a:pt x="207" y="12966"/>
                  <a:pt x="-457" y="16376"/>
                  <a:pt x="326" y="19034"/>
                </a:cubicBezTo>
                <a:cubicBezTo>
                  <a:pt x="671" y="20205"/>
                  <a:pt x="1479" y="21143"/>
                  <a:pt x="2388" y="21429"/>
                </a:cubicBezTo>
                <a:cubicBezTo>
                  <a:pt x="2909" y="21592"/>
                  <a:pt x="3551" y="21546"/>
                  <a:pt x="4149" y="21304"/>
                </a:cubicBezTo>
                <a:cubicBezTo>
                  <a:pt x="4612" y="21116"/>
                  <a:pt x="9094" y="17470"/>
                  <a:pt x="9695" y="16792"/>
                </a:cubicBezTo>
                <a:cubicBezTo>
                  <a:pt x="10451" y="15939"/>
                  <a:pt x="11111" y="14204"/>
                  <a:pt x="11237" y="12739"/>
                </a:cubicBezTo>
                <a:cubicBezTo>
                  <a:pt x="11285" y="12183"/>
                  <a:pt x="11388" y="12122"/>
                  <a:pt x="11414" y="12636"/>
                </a:cubicBezTo>
                <a:lnTo>
                  <a:pt x="11432" y="13001"/>
                </a:lnTo>
                <a:lnTo>
                  <a:pt x="11757" y="12755"/>
                </a:lnTo>
                <a:cubicBezTo>
                  <a:pt x="11936" y="12619"/>
                  <a:pt x="12106" y="12532"/>
                  <a:pt x="12136" y="12563"/>
                </a:cubicBezTo>
                <a:cubicBezTo>
                  <a:pt x="12213" y="12643"/>
                  <a:pt x="14147" y="11079"/>
                  <a:pt x="14547" y="10613"/>
                </a:cubicBezTo>
                <a:cubicBezTo>
                  <a:pt x="14734" y="10395"/>
                  <a:pt x="14898" y="10132"/>
                  <a:pt x="14914" y="10031"/>
                </a:cubicBezTo>
                <a:cubicBezTo>
                  <a:pt x="14941" y="9856"/>
                  <a:pt x="14963" y="9862"/>
                  <a:pt x="15319" y="10101"/>
                </a:cubicBezTo>
                <a:cubicBezTo>
                  <a:pt x="15842" y="10451"/>
                  <a:pt x="16417" y="10578"/>
                  <a:pt x="16887" y="10448"/>
                </a:cubicBezTo>
                <a:cubicBezTo>
                  <a:pt x="17387" y="10310"/>
                  <a:pt x="20039" y="8102"/>
                  <a:pt x="20469" y="7465"/>
                </a:cubicBezTo>
                <a:cubicBezTo>
                  <a:pt x="20883" y="6853"/>
                  <a:pt x="21079" y="6135"/>
                  <a:pt x="21112" y="5110"/>
                </a:cubicBezTo>
                <a:cubicBezTo>
                  <a:pt x="21143" y="4120"/>
                  <a:pt x="21044" y="3477"/>
                  <a:pt x="20723" y="2594"/>
                </a:cubicBezTo>
                <a:cubicBezTo>
                  <a:pt x="20325" y="1501"/>
                  <a:pt x="19757" y="698"/>
                  <a:pt x="19075" y="263"/>
                </a:cubicBezTo>
                <a:cubicBezTo>
                  <a:pt x="18793" y="83"/>
                  <a:pt x="18399" y="-8"/>
                  <a:pt x="18036" y="1"/>
                </a:cubicBezTo>
                <a:close/>
                <a:moveTo>
                  <a:pt x="17818" y="2368"/>
                </a:moveTo>
                <a:cubicBezTo>
                  <a:pt x="18061" y="2352"/>
                  <a:pt x="18274" y="2457"/>
                  <a:pt x="18538" y="2676"/>
                </a:cubicBezTo>
                <a:cubicBezTo>
                  <a:pt x="18739" y="2843"/>
                  <a:pt x="18973" y="3117"/>
                  <a:pt x="19057" y="3282"/>
                </a:cubicBezTo>
                <a:cubicBezTo>
                  <a:pt x="19666" y="4486"/>
                  <a:pt x="19729" y="5712"/>
                  <a:pt x="19203" y="6158"/>
                </a:cubicBezTo>
                <a:cubicBezTo>
                  <a:pt x="19141" y="6211"/>
                  <a:pt x="19099" y="6244"/>
                  <a:pt x="19059" y="6274"/>
                </a:cubicBezTo>
                <a:lnTo>
                  <a:pt x="19059" y="6280"/>
                </a:lnTo>
                <a:lnTo>
                  <a:pt x="17952" y="7155"/>
                </a:lnTo>
                <a:cubicBezTo>
                  <a:pt x="17211" y="7741"/>
                  <a:pt x="16934" y="7942"/>
                  <a:pt x="16713" y="8008"/>
                </a:cubicBezTo>
                <a:cubicBezTo>
                  <a:pt x="16637" y="8033"/>
                  <a:pt x="16567" y="8041"/>
                  <a:pt x="16494" y="8041"/>
                </a:cubicBezTo>
                <a:cubicBezTo>
                  <a:pt x="16333" y="8041"/>
                  <a:pt x="16236" y="8032"/>
                  <a:pt x="16182" y="7999"/>
                </a:cubicBezTo>
                <a:cubicBezTo>
                  <a:pt x="16157" y="7989"/>
                  <a:pt x="16140" y="7980"/>
                  <a:pt x="16136" y="7968"/>
                </a:cubicBezTo>
                <a:cubicBezTo>
                  <a:pt x="16133" y="7961"/>
                  <a:pt x="16134" y="7949"/>
                  <a:pt x="16132" y="7941"/>
                </a:cubicBezTo>
                <a:cubicBezTo>
                  <a:pt x="16132" y="7938"/>
                  <a:pt x="16131" y="7934"/>
                  <a:pt x="16130" y="7932"/>
                </a:cubicBezTo>
                <a:cubicBezTo>
                  <a:pt x="16110" y="7830"/>
                  <a:pt x="16141" y="7646"/>
                  <a:pt x="16308" y="6856"/>
                </a:cubicBezTo>
                <a:cubicBezTo>
                  <a:pt x="16413" y="6357"/>
                  <a:pt x="16469" y="5873"/>
                  <a:pt x="16478" y="5363"/>
                </a:cubicBezTo>
                <a:lnTo>
                  <a:pt x="16488" y="4726"/>
                </a:lnTo>
                <a:cubicBezTo>
                  <a:pt x="16483" y="4711"/>
                  <a:pt x="16478" y="4702"/>
                  <a:pt x="16474" y="4681"/>
                </a:cubicBezTo>
                <a:cubicBezTo>
                  <a:pt x="16454" y="4587"/>
                  <a:pt x="16378" y="4254"/>
                  <a:pt x="16304" y="3940"/>
                </a:cubicBezTo>
                <a:cubicBezTo>
                  <a:pt x="16207" y="3529"/>
                  <a:pt x="16188" y="3346"/>
                  <a:pt x="16236" y="3282"/>
                </a:cubicBezTo>
                <a:cubicBezTo>
                  <a:pt x="16273" y="3234"/>
                  <a:pt x="16579" y="3009"/>
                  <a:pt x="16914" y="2783"/>
                </a:cubicBezTo>
                <a:cubicBezTo>
                  <a:pt x="17303" y="2520"/>
                  <a:pt x="17576" y="2384"/>
                  <a:pt x="17818" y="2368"/>
                </a:cubicBezTo>
                <a:close/>
                <a:moveTo>
                  <a:pt x="13303" y="6183"/>
                </a:moveTo>
                <a:cubicBezTo>
                  <a:pt x="13341" y="6207"/>
                  <a:pt x="13408" y="6433"/>
                  <a:pt x="13453" y="6686"/>
                </a:cubicBezTo>
                <a:cubicBezTo>
                  <a:pt x="13497" y="6938"/>
                  <a:pt x="13637" y="7481"/>
                  <a:pt x="13763" y="7892"/>
                </a:cubicBezTo>
                <a:lnTo>
                  <a:pt x="13993" y="8638"/>
                </a:lnTo>
                <a:lnTo>
                  <a:pt x="13798" y="8885"/>
                </a:lnTo>
                <a:cubicBezTo>
                  <a:pt x="13690" y="9021"/>
                  <a:pt x="13321" y="9352"/>
                  <a:pt x="12978" y="9620"/>
                </a:cubicBezTo>
                <a:cubicBezTo>
                  <a:pt x="12634" y="9887"/>
                  <a:pt x="12146" y="10268"/>
                  <a:pt x="11894" y="10467"/>
                </a:cubicBezTo>
                <a:cubicBezTo>
                  <a:pt x="11642" y="10665"/>
                  <a:pt x="11412" y="10829"/>
                  <a:pt x="11381" y="10829"/>
                </a:cubicBezTo>
                <a:cubicBezTo>
                  <a:pt x="11350" y="10829"/>
                  <a:pt x="11213" y="10458"/>
                  <a:pt x="11078" y="10003"/>
                </a:cubicBezTo>
                <a:cubicBezTo>
                  <a:pt x="10942" y="9549"/>
                  <a:pt x="10723" y="8972"/>
                  <a:pt x="10590" y="8721"/>
                </a:cubicBezTo>
                <a:lnTo>
                  <a:pt x="10347" y="8261"/>
                </a:lnTo>
                <a:lnTo>
                  <a:pt x="10543" y="8075"/>
                </a:lnTo>
                <a:cubicBezTo>
                  <a:pt x="10650" y="7972"/>
                  <a:pt x="10939" y="7745"/>
                  <a:pt x="11186" y="7572"/>
                </a:cubicBezTo>
                <a:cubicBezTo>
                  <a:pt x="11433" y="7399"/>
                  <a:pt x="11994" y="7005"/>
                  <a:pt x="12433" y="6698"/>
                </a:cubicBezTo>
                <a:cubicBezTo>
                  <a:pt x="12873" y="6390"/>
                  <a:pt x="13265" y="6159"/>
                  <a:pt x="13303" y="6183"/>
                </a:cubicBezTo>
                <a:close/>
                <a:moveTo>
                  <a:pt x="7425" y="9991"/>
                </a:moveTo>
                <a:cubicBezTo>
                  <a:pt x="7450" y="9985"/>
                  <a:pt x="7465" y="9985"/>
                  <a:pt x="7470" y="9994"/>
                </a:cubicBezTo>
                <a:cubicBezTo>
                  <a:pt x="7498" y="10043"/>
                  <a:pt x="7530" y="10396"/>
                  <a:pt x="7541" y="10777"/>
                </a:cubicBezTo>
                <a:cubicBezTo>
                  <a:pt x="7551" y="11079"/>
                  <a:pt x="7570" y="11245"/>
                  <a:pt x="7534" y="11377"/>
                </a:cubicBezTo>
                <a:cubicBezTo>
                  <a:pt x="7534" y="11378"/>
                  <a:pt x="7536" y="11377"/>
                  <a:pt x="7536" y="11377"/>
                </a:cubicBezTo>
                <a:cubicBezTo>
                  <a:pt x="7562" y="11404"/>
                  <a:pt x="7661" y="11705"/>
                  <a:pt x="7757" y="12048"/>
                </a:cubicBezTo>
                <a:cubicBezTo>
                  <a:pt x="7956" y="12753"/>
                  <a:pt x="8197" y="13197"/>
                  <a:pt x="8594" y="13583"/>
                </a:cubicBezTo>
                <a:lnTo>
                  <a:pt x="8868" y="13848"/>
                </a:lnTo>
                <a:lnTo>
                  <a:pt x="8694" y="14080"/>
                </a:lnTo>
                <a:cubicBezTo>
                  <a:pt x="8599" y="14207"/>
                  <a:pt x="8503" y="14311"/>
                  <a:pt x="8482" y="14311"/>
                </a:cubicBezTo>
                <a:cubicBezTo>
                  <a:pt x="8461" y="14312"/>
                  <a:pt x="8071" y="14608"/>
                  <a:pt x="7615" y="14970"/>
                </a:cubicBezTo>
                <a:cubicBezTo>
                  <a:pt x="7158" y="15331"/>
                  <a:pt x="6645" y="15734"/>
                  <a:pt x="6475" y="15865"/>
                </a:cubicBezTo>
                <a:cubicBezTo>
                  <a:pt x="6348" y="15963"/>
                  <a:pt x="6236" y="16030"/>
                  <a:pt x="6159" y="16066"/>
                </a:cubicBezTo>
                <a:lnTo>
                  <a:pt x="6171" y="16085"/>
                </a:lnTo>
                <a:lnTo>
                  <a:pt x="5824" y="16377"/>
                </a:lnTo>
                <a:cubicBezTo>
                  <a:pt x="5821" y="16380"/>
                  <a:pt x="5817" y="16385"/>
                  <a:pt x="5813" y="16386"/>
                </a:cubicBezTo>
                <a:cubicBezTo>
                  <a:pt x="5618" y="16550"/>
                  <a:pt x="5163" y="16906"/>
                  <a:pt x="4796" y="17185"/>
                </a:cubicBezTo>
                <a:cubicBezTo>
                  <a:pt x="4258" y="17593"/>
                  <a:pt x="4103" y="17706"/>
                  <a:pt x="4027" y="17666"/>
                </a:cubicBezTo>
                <a:cubicBezTo>
                  <a:pt x="4026" y="17671"/>
                  <a:pt x="4027" y="17684"/>
                  <a:pt x="4025" y="17687"/>
                </a:cubicBezTo>
                <a:cubicBezTo>
                  <a:pt x="3870" y="17923"/>
                  <a:pt x="3210" y="17852"/>
                  <a:pt x="2884" y="17565"/>
                </a:cubicBezTo>
                <a:cubicBezTo>
                  <a:pt x="2322" y="17073"/>
                  <a:pt x="2162" y="15730"/>
                  <a:pt x="2524" y="14543"/>
                </a:cubicBezTo>
                <a:cubicBezTo>
                  <a:pt x="2717" y="13907"/>
                  <a:pt x="3199" y="13026"/>
                  <a:pt x="3567" y="12636"/>
                </a:cubicBezTo>
                <a:cubicBezTo>
                  <a:pt x="3897" y="12286"/>
                  <a:pt x="4466" y="11897"/>
                  <a:pt x="4538" y="11972"/>
                </a:cubicBezTo>
                <a:cubicBezTo>
                  <a:pt x="4542" y="11975"/>
                  <a:pt x="4539" y="11994"/>
                  <a:pt x="4538" y="12005"/>
                </a:cubicBezTo>
                <a:cubicBezTo>
                  <a:pt x="5085" y="11484"/>
                  <a:pt x="7089" y="10080"/>
                  <a:pt x="7425" y="9991"/>
                </a:cubicBezTo>
                <a:close/>
              </a:path>
            </a:pathLst>
          </a:custGeom>
          <a:ln w="3175">
            <a:miter lim="400000"/>
          </a:ln>
        </p:spPr>
      </p:pic>
      <p:sp>
        <p:nvSpPr>
          <p:cNvPr id="167" name="6n − 6…"/>
          <p:cNvSpPr txBox="1"/>
          <p:nvPr/>
        </p:nvSpPr>
        <p:spPr>
          <a:xfrm>
            <a:off x="12701032" y="5372872"/>
            <a:ext cx="5386749" cy="700087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1524000" indent="-1524000" algn="l">
              <a:buSzPct val="100000"/>
              <a:buAutoNum type="alphaLcParenBoth" startAt="6"/>
            </a:pPr>
            <a:r>
              <a:rPr dirty="0">
                <a:latin typeface="Arial" panose="020B0604020202020204" pitchFamily="34" charset="0"/>
                <a:cs typeface="Arial" panose="020B0604020202020204" pitchFamily="34" charset="0"/>
              </a:rPr>
              <a:t>6</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− 6</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7"/>
            </a:pPr>
            <a:r>
              <a:rPr dirty="0">
                <a:latin typeface="Arial" panose="020B0604020202020204" pitchFamily="34" charset="0"/>
                <a:cs typeface="Arial" panose="020B0604020202020204" pitchFamily="34" charset="0"/>
              </a:rPr>
              <a:t>6</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− 5</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8"/>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− 5</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9"/>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r>
              <a:rPr dirty="0">
                <a:latin typeface="Arial" panose="020B0604020202020204" pitchFamily="34" charset="0"/>
                <a:cs typeface="Arial" panose="020B0604020202020204" pitchFamily="34" charset="0"/>
              </a:rPr>
              <a:t> + 0</a:t>
            </a:r>
          </a:p>
          <a:p>
            <a:pPr algn="l"/>
            <a:endParaRPr dirty="0">
              <a:latin typeface="Arial" panose="020B0604020202020204" pitchFamily="34" charset="0"/>
              <a:cs typeface="Arial" panose="020B0604020202020204" pitchFamily="34" charset="0"/>
            </a:endParaRPr>
          </a:p>
          <a:p>
            <a:pPr marL="1524000" indent="-1524000" algn="l">
              <a:buSzPct val="100000"/>
              <a:buAutoNum type="alphaLcParenBoth" startAt="10"/>
            </a:pPr>
            <a:r>
              <a:rPr dirty="0">
                <a:latin typeface="Arial" panose="020B0604020202020204" pitchFamily="34" charset="0"/>
                <a:cs typeface="Arial" panose="020B0604020202020204" pitchFamily="34" charset="0"/>
              </a:rPr>
              <a:t>−3</a:t>
            </a:r>
            <a:r>
              <a:rPr lang="en-GB" i="1" dirty="0">
                <a:latin typeface="Arial" panose="020B0604020202020204" pitchFamily="34" charset="0"/>
                <a:ea typeface="Helvetica"/>
                <a:cs typeface="Arial" panose="020B0604020202020204" pitchFamily="34" charset="0"/>
                <a:sym typeface="Helvetica"/>
              </a:rPr>
              <a:t>n</a:t>
            </a:r>
            <a:endParaRPr b="1" dirty="0">
              <a:latin typeface="Arial" panose="020B0604020202020204" pitchFamily="34" charset="0"/>
              <a:ea typeface="Helvetica"/>
              <a:cs typeface="Arial" panose="020B0604020202020204" pitchFamily="34" charset="0"/>
              <a:sym typeface="Helvetica"/>
            </a:endParaRPr>
          </a:p>
        </p:txBody>
      </p:sp>
      <p:pic>
        <p:nvPicPr>
          <p:cNvPr id="2" name="Picture 1">
            <a:extLst>
              <a:ext uri="{FF2B5EF4-FFF2-40B4-BE49-F238E27FC236}">
                <a16:creationId xmlns:a16="http://schemas.microsoft.com/office/drawing/2014/main" id="{ED013B0E-D213-EC4D-A2DA-5633BAFB1AEF}"/>
              </a:ext>
            </a:extLst>
          </p:cNvPr>
          <p:cNvPicPr>
            <a:picLocks noChangeAspect="1"/>
          </p:cNvPicPr>
          <p:nvPr/>
        </p:nvPicPr>
        <p:blipFill>
          <a:blip r:embed="rId3"/>
          <a:stretch>
            <a:fillRect/>
          </a:stretch>
        </p:blipFill>
        <p:spPr>
          <a:xfrm>
            <a:off x="4722937" y="5294815"/>
            <a:ext cx="5543829" cy="1037233"/>
          </a:xfrm>
          <a:prstGeom prst="rect">
            <a:avLst/>
          </a:prstGeom>
        </p:spPr>
      </p:pic>
      <p:pic>
        <p:nvPicPr>
          <p:cNvPr id="3" name="Picture 2">
            <a:extLst>
              <a:ext uri="{FF2B5EF4-FFF2-40B4-BE49-F238E27FC236}">
                <a16:creationId xmlns:a16="http://schemas.microsoft.com/office/drawing/2014/main" id="{62B2FC25-6F45-F143-90F0-CC32536FEBCC}"/>
              </a:ext>
            </a:extLst>
          </p:cNvPr>
          <p:cNvPicPr>
            <a:picLocks noChangeAspect="1"/>
          </p:cNvPicPr>
          <p:nvPr/>
        </p:nvPicPr>
        <p:blipFill rotWithShape="1">
          <a:blip r:embed="rId4"/>
          <a:srcRect t="4933" b="8247"/>
          <a:stretch/>
        </p:blipFill>
        <p:spPr>
          <a:xfrm>
            <a:off x="4722937" y="6869151"/>
            <a:ext cx="6210300" cy="981308"/>
          </a:xfrm>
          <a:prstGeom prst="rect">
            <a:avLst/>
          </a:prstGeom>
        </p:spPr>
      </p:pic>
      <p:pic>
        <p:nvPicPr>
          <p:cNvPr id="4" name="Picture 3">
            <a:extLst>
              <a:ext uri="{FF2B5EF4-FFF2-40B4-BE49-F238E27FC236}">
                <a16:creationId xmlns:a16="http://schemas.microsoft.com/office/drawing/2014/main" id="{8AF45937-227D-D94B-95EE-813B1475665B}"/>
              </a:ext>
            </a:extLst>
          </p:cNvPr>
          <p:cNvPicPr>
            <a:picLocks noChangeAspect="1"/>
          </p:cNvPicPr>
          <p:nvPr/>
        </p:nvPicPr>
        <p:blipFill>
          <a:blip r:embed="rId5"/>
          <a:stretch>
            <a:fillRect/>
          </a:stretch>
        </p:blipFill>
        <p:spPr>
          <a:xfrm>
            <a:off x="4722937" y="8368528"/>
            <a:ext cx="6172200" cy="1028700"/>
          </a:xfrm>
          <a:prstGeom prst="rect">
            <a:avLst/>
          </a:prstGeom>
        </p:spPr>
      </p:pic>
      <p:pic>
        <p:nvPicPr>
          <p:cNvPr id="5" name="Picture 4">
            <a:extLst>
              <a:ext uri="{FF2B5EF4-FFF2-40B4-BE49-F238E27FC236}">
                <a16:creationId xmlns:a16="http://schemas.microsoft.com/office/drawing/2014/main" id="{FFB15099-D146-6E47-8DBE-1B437341A2FA}"/>
              </a:ext>
            </a:extLst>
          </p:cNvPr>
          <p:cNvPicPr>
            <a:picLocks noChangeAspect="1"/>
          </p:cNvPicPr>
          <p:nvPr/>
        </p:nvPicPr>
        <p:blipFill>
          <a:blip r:embed="rId6"/>
          <a:stretch>
            <a:fillRect/>
          </a:stretch>
        </p:blipFill>
        <p:spPr>
          <a:xfrm>
            <a:off x="4722937" y="9907588"/>
            <a:ext cx="6248400" cy="977900"/>
          </a:xfrm>
          <a:prstGeom prst="rect">
            <a:avLst/>
          </a:prstGeom>
        </p:spPr>
      </p:pic>
      <p:pic>
        <p:nvPicPr>
          <p:cNvPr id="6" name="Picture 5">
            <a:extLst>
              <a:ext uri="{FF2B5EF4-FFF2-40B4-BE49-F238E27FC236}">
                <a16:creationId xmlns:a16="http://schemas.microsoft.com/office/drawing/2014/main" id="{5F3839C6-F6D7-E348-8295-2406AC1F9B62}"/>
              </a:ext>
            </a:extLst>
          </p:cNvPr>
          <p:cNvPicPr>
            <a:picLocks noChangeAspect="1"/>
          </p:cNvPicPr>
          <p:nvPr/>
        </p:nvPicPr>
        <p:blipFill>
          <a:blip r:embed="rId7"/>
          <a:stretch>
            <a:fillRect/>
          </a:stretch>
        </p:blipFill>
        <p:spPr>
          <a:xfrm>
            <a:off x="4722937" y="11459348"/>
            <a:ext cx="6578600" cy="914400"/>
          </a:xfrm>
          <a:prstGeom prst="rect">
            <a:avLst/>
          </a:prstGeom>
        </p:spPr>
      </p:pic>
      <p:pic>
        <p:nvPicPr>
          <p:cNvPr id="7" name="Picture 6">
            <a:extLst>
              <a:ext uri="{FF2B5EF4-FFF2-40B4-BE49-F238E27FC236}">
                <a16:creationId xmlns:a16="http://schemas.microsoft.com/office/drawing/2014/main" id="{43462E81-2DB8-7C4C-A4B9-9B17F43CF72C}"/>
              </a:ext>
            </a:extLst>
          </p:cNvPr>
          <p:cNvPicPr>
            <a:picLocks noChangeAspect="1"/>
          </p:cNvPicPr>
          <p:nvPr/>
        </p:nvPicPr>
        <p:blipFill>
          <a:blip r:embed="rId8"/>
          <a:stretch>
            <a:fillRect/>
          </a:stretch>
        </p:blipFill>
        <p:spPr>
          <a:xfrm>
            <a:off x="16540860" y="5349306"/>
            <a:ext cx="6134100" cy="876300"/>
          </a:xfrm>
          <a:prstGeom prst="rect">
            <a:avLst/>
          </a:prstGeom>
        </p:spPr>
      </p:pic>
      <p:pic>
        <p:nvPicPr>
          <p:cNvPr id="8" name="Picture 7">
            <a:extLst>
              <a:ext uri="{FF2B5EF4-FFF2-40B4-BE49-F238E27FC236}">
                <a16:creationId xmlns:a16="http://schemas.microsoft.com/office/drawing/2014/main" id="{5EE8AC94-B319-CC4F-8EC9-54F4655233B8}"/>
              </a:ext>
            </a:extLst>
          </p:cNvPr>
          <p:cNvPicPr>
            <a:picLocks noChangeAspect="1"/>
          </p:cNvPicPr>
          <p:nvPr/>
        </p:nvPicPr>
        <p:blipFill>
          <a:blip r:embed="rId9"/>
          <a:stretch>
            <a:fillRect/>
          </a:stretch>
        </p:blipFill>
        <p:spPr>
          <a:xfrm>
            <a:off x="16540860" y="6846620"/>
            <a:ext cx="6032500" cy="1003300"/>
          </a:xfrm>
          <a:prstGeom prst="rect">
            <a:avLst/>
          </a:prstGeom>
        </p:spPr>
      </p:pic>
      <p:pic>
        <p:nvPicPr>
          <p:cNvPr id="9" name="Picture 8">
            <a:extLst>
              <a:ext uri="{FF2B5EF4-FFF2-40B4-BE49-F238E27FC236}">
                <a16:creationId xmlns:a16="http://schemas.microsoft.com/office/drawing/2014/main" id="{0807A29E-304E-1E46-A369-D3842636A446}"/>
              </a:ext>
            </a:extLst>
          </p:cNvPr>
          <p:cNvPicPr>
            <a:picLocks noChangeAspect="1"/>
          </p:cNvPicPr>
          <p:nvPr/>
        </p:nvPicPr>
        <p:blipFill rotWithShape="1">
          <a:blip r:embed="rId10"/>
          <a:srcRect t="2536" b="4670"/>
          <a:stretch/>
        </p:blipFill>
        <p:spPr>
          <a:xfrm>
            <a:off x="16540860" y="8396868"/>
            <a:ext cx="5930900" cy="1037064"/>
          </a:xfrm>
          <a:prstGeom prst="rect">
            <a:avLst/>
          </a:prstGeom>
        </p:spPr>
      </p:pic>
      <p:pic>
        <p:nvPicPr>
          <p:cNvPr id="10" name="Picture 9">
            <a:extLst>
              <a:ext uri="{FF2B5EF4-FFF2-40B4-BE49-F238E27FC236}">
                <a16:creationId xmlns:a16="http://schemas.microsoft.com/office/drawing/2014/main" id="{3C965893-593C-4C4D-96A3-C0E721210053}"/>
              </a:ext>
            </a:extLst>
          </p:cNvPr>
          <p:cNvPicPr>
            <a:picLocks noChangeAspect="1"/>
          </p:cNvPicPr>
          <p:nvPr/>
        </p:nvPicPr>
        <p:blipFill>
          <a:blip r:embed="rId11"/>
          <a:stretch>
            <a:fillRect/>
          </a:stretch>
        </p:blipFill>
        <p:spPr>
          <a:xfrm>
            <a:off x="16540860" y="10049685"/>
            <a:ext cx="5969000" cy="927100"/>
          </a:xfrm>
          <a:prstGeom prst="rect">
            <a:avLst/>
          </a:prstGeom>
        </p:spPr>
      </p:pic>
      <p:pic>
        <p:nvPicPr>
          <p:cNvPr id="11" name="Picture 10">
            <a:extLst>
              <a:ext uri="{FF2B5EF4-FFF2-40B4-BE49-F238E27FC236}">
                <a16:creationId xmlns:a16="http://schemas.microsoft.com/office/drawing/2014/main" id="{E5F10BA4-AB41-2E4F-B88F-D49C254D34FF}"/>
              </a:ext>
            </a:extLst>
          </p:cNvPr>
          <p:cNvPicPr>
            <a:picLocks noChangeAspect="1"/>
          </p:cNvPicPr>
          <p:nvPr/>
        </p:nvPicPr>
        <p:blipFill>
          <a:blip r:embed="rId12"/>
          <a:stretch>
            <a:fillRect/>
          </a:stretch>
        </p:blipFill>
        <p:spPr>
          <a:xfrm>
            <a:off x="16540860" y="11510129"/>
            <a:ext cx="7035800" cy="1041400"/>
          </a:xfrm>
          <a:prstGeom prst="rect">
            <a:avLst/>
          </a:prstGeom>
        </p:spPr>
      </p:pic>
      <p:sp>
        <p:nvSpPr>
          <p:cNvPr id="17" name="Rectangle 16">
            <a:extLst>
              <a:ext uri="{FF2B5EF4-FFF2-40B4-BE49-F238E27FC236}">
                <a16:creationId xmlns:a16="http://schemas.microsoft.com/office/drawing/2014/main" id="{AA3A634F-6DE5-9C4F-97BA-6EFF44BE1FD0}"/>
              </a:ext>
            </a:extLst>
          </p:cNvPr>
          <p:cNvSpPr/>
          <p:nvPr/>
        </p:nvSpPr>
        <p:spPr>
          <a:xfrm>
            <a:off x="16540859" y="1145934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8" name="Rectangle 17">
            <a:extLst>
              <a:ext uri="{FF2B5EF4-FFF2-40B4-BE49-F238E27FC236}">
                <a16:creationId xmlns:a16="http://schemas.microsoft.com/office/drawing/2014/main" id="{938262B2-C9FD-0546-9568-DC8923B68550}"/>
              </a:ext>
            </a:extLst>
          </p:cNvPr>
          <p:cNvSpPr/>
          <p:nvPr/>
        </p:nvSpPr>
        <p:spPr>
          <a:xfrm>
            <a:off x="16540859" y="990758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19" name="Rectangle 18">
            <a:extLst>
              <a:ext uri="{FF2B5EF4-FFF2-40B4-BE49-F238E27FC236}">
                <a16:creationId xmlns:a16="http://schemas.microsoft.com/office/drawing/2014/main" id="{5444E18F-F6EE-784D-9EA3-99C81227B5DF}"/>
              </a:ext>
            </a:extLst>
          </p:cNvPr>
          <p:cNvSpPr/>
          <p:nvPr/>
        </p:nvSpPr>
        <p:spPr>
          <a:xfrm>
            <a:off x="16540859" y="835582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20" name="Rectangle 19">
            <a:extLst>
              <a:ext uri="{FF2B5EF4-FFF2-40B4-BE49-F238E27FC236}">
                <a16:creationId xmlns:a16="http://schemas.microsoft.com/office/drawing/2014/main" id="{EB6BC128-DD7C-AE4E-B0BB-0C9AFD193959}"/>
              </a:ext>
            </a:extLst>
          </p:cNvPr>
          <p:cNvSpPr/>
          <p:nvPr/>
        </p:nvSpPr>
        <p:spPr>
          <a:xfrm>
            <a:off x="16540859" y="680406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21" name="Rectangle 20">
            <a:extLst>
              <a:ext uri="{FF2B5EF4-FFF2-40B4-BE49-F238E27FC236}">
                <a16:creationId xmlns:a16="http://schemas.microsoft.com/office/drawing/2014/main" id="{5B5FF386-1B36-4440-9A13-2E03379D9F89}"/>
              </a:ext>
            </a:extLst>
          </p:cNvPr>
          <p:cNvSpPr/>
          <p:nvPr/>
        </p:nvSpPr>
        <p:spPr>
          <a:xfrm>
            <a:off x="16540859" y="525230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22" name="Rectangle 21">
            <a:extLst>
              <a:ext uri="{FF2B5EF4-FFF2-40B4-BE49-F238E27FC236}">
                <a16:creationId xmlns:a16="http://schemas.microsoft.com/office/drawing/2014/main" id="{3968D0D3-B29D-8F4F-9E6C-2D388889FD97}"/>
              </a:ext>
            </a:extLst>
          </p:cNvPr>
          <p:cNvSpPr/>
          <p:nvPr/>
        </p:nvSpPr>
        <p:spPr>
          <a:xfrm>
            <a:off x="4636524" y="1145934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23" name="Rectangle 22">
            <a:extLst>
              <a:ext uri="{FF2B5EF4-FFF2-40B4-BE49-F238E27FC236}">
                <a16:creationId xmlns:a16="http://schemas.microsoft.com/office/drawing/2014/main" id="{2FF7379E-49AE-CB4A-9F89-0511F9326E21}"/>
              </a:ext>
            </a:extLst>
          </p:cNvPr>
          <p:cNvSpPr/>
          <p:nvPr/>
        </p:nvSpPr>
        <p:spPr>
          <a:xfrm>
            <a:off x="4636524" y="990758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24" name="Rectangle 23">
            <a:extLst>
              <a:ext uri="{FF2B5EF4-FFF2-40B4-BE49-F238E27FC236}">
                <a16:creationId xmlns:a16="http://schemas.microsoft.com/office/drawing/2014/main" id="{A4EF2DA3-AE79-A845-AB71-1CA5308D17CB}"/>
              </a:ext>
            </a:extLst>
          </p:cNvPr>
          <p:cNvSpPr/>
          <p:nvPr/>
        </p:nvSpPr>
        <p:spPr>
          <a:xfrm>
            <a:off x="4636524" y="835582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25" name="Rectangle 24">
            <a:extLst>
              <a:ext uri="{FF2B5EF4-FFF2-40B4-BE49-F238E27FC236}">
                <a16:creationId xmlns:a16="http://schemas.microsoft.com/office/drawing/2014/main" id="{F8A13867-01E9-1147-B952-7BBD5FB081DF}"/>
              </a:ext>
            </a:extLst>
          </p:cNvPr>
          <p:cNvSpPr/>
          <p:nvPr/>
        </p:nvSpPr>
        <p:spPr>
          <a:xfrm>
            <a:off x="4636524" y="680406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
        <p:nvSpPr>
          <p:cNvPr id="26" name="Rectangle 25">
            <a:extLst>
              <a:ext uri="{FF2B5EF4-FFF2-40B4-BE49-F238E27FC236}">
                <a16:creationId xmlns:a16="http://schemas.microsoft.com/office/drawing/2014/main" id="{B73740F9-4AF9-7940-8DE2-3A27BDBF1046}"/>
              </a:ext>
            </a:extLst>
          </p:cNvPr>
          <p:cNvSpPr/>
          <p:nvPr/>
        </p:nvSpPr>
        <p:spPr>
          <a:xfrm>
            <a:off x="4636524" y="5252308"/>
            <a:ext cx="7035799" cy="1092181"/>
          </a:xfrm>
          <a:prstGeom prst="rect">
            <a:avLst/>
          </a:prstGeom>
          <a:solidFill>
            <a:schemeClr val="bg1">
              <a:lumMod val="8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olidFill>
                  <a:schemeClr val="bg1">
                    <a:lumMod val="75000"/>
                  </a:schemeClr>
                </a:solidFill>
              </a:rPr>
              <a:t>Answer</a:t>
            </a:r>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50000"/>
              </a:srgbClr>
            </a:outerShdw>
          </a:effectLst>
        </a:effectStyle>
        <a:effectStyle>
          <a:effectLst>
            <a:outerShdw blurRad="63500" rotWithShape="0">
              <a:srgbClr val="000000">
                <a:alpha val="50000"/>
              </a:srgbClr>
            </a:outerShdw>
          </a:effectLst>
        </a:effectStyle>
        <a:effectStyle>
          <a:effectLst>
            <a:outerShdw blurRad="381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38100" dist="127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10515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12700" dir="5400000" rotWithShape="0">
              <a:srgbClr val="000000">
                <a:alpha val="50000"/>
              </a:srgbClr>
            </a:outerShdw>
          </a:effectLst>
        </a:effectStyle>
        <a:effectStyle>
          <a:effectLst>
            <a:outerShdw blurRad="63500" rotWithShape="0">
              <a:srgbClr val="000000">
                <a:alpha val="50000"/>
              </a:srgbClr>
            </a:outerShdw>
          </a:effectLst>
        </a:effectStyle>
        <a:effectStyle>
          <a:effectLst>
            <a:outerShdw blurRad="381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38100" dist="127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105156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105156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910</Words>
  <Application>Microsoft Macintosh PowerPoint</Application>
  <PresentationFormat>Custom</PresentationFormat>
  <Paragraphs>235</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Comic Sans MS</vt:lpstr>
      <vt:lpstr>Helvetica Light</vt:lpstr>
      <vt:lpstr>Helvetica Neue</vt:lpstr>
      <vt:lpstr>Times New Roman</vt:lpstr>
      <vt:lpstr>White</vt:lpstr>
      <vt:lpstr>Warm−up activity</vt:lpstr>
      <vt:lpstr>Examples</vt:lpstr>
      <vt:lpstr>Diagnostic</vt:lpstr>
      <vt:lpstr>Diagnostic</vt:lpstr>
      <vt:lpstr>Diagnostic</vt:lpstr>
      <vt:lpstr>Diagnostic</vt:lpstr>
      <vt:lpstr>Alpha Exercise</vt:lpstr>
      <vt:lpstr>Examples</vt:lpstr>
      <vt:lpstr>Spot the links…</vt:lpstr>
      <vt:lpstr>Beta Exercise 1</vt:lpstr>
      <vt:lpstr>Beta Exercise 2</vt:lpstr>
      <vt:lpstr>Examples</vt:lpstr>
      <vt:lpstr>Gamma Exercise</vt:lpstr>
      <vt:lpstr>Explain the mistake</vt:lpstr>
      <vt:lpstr>Exam-style question 1</vt:lpstr>
      <vt:lpstr>Exam-style question 2</vt:lpstr>
      <vt:lpstr>Exam−style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activity</dc:title>
  <cp:lastModifiedBy>BossMaths Admin</cp:lastModifiedBy>
  <cp:revision>6</cp:revision>
  <dcterms:modified xsi:type="dcterms:W3CDTF">2020-09-01T23:25:09Z</dcterms:modified>
</cp:coreProperties>
</file>