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96C2-69CA-454A-B77B-CB2AAC7EE05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E884-69C6-B749-8E79-F6F62AA91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6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5E884-69C6-B749-8E79-F6F62AA913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2101" y="636494"/>
            <a:ext cx="8699896" cy="118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59179" y="2573608"/>
            <a:ext cx="10585740" cy="6308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7365" y="636494"/>
            <a:ext cx="7233284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" dirty="0"/>
              <a:t>Warm-up</a:t>
            </a:r>
            <a:r>
              <a:rPr spc="-50" dirty="0"/>
              <a:t> </a:t>
            </a:r>
            <a:r>
              <a:rPr spc="65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8899" y="2468900"/>
            <a:ext cx="444817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Here </a:t>
            </a:r>
            <a:r>
              <a:rPr sz="4100" b="1" spc="5" dirty="0">
                <a:latin typeface="Arial"/>
                <a:cs typeface="Arial"/>
              </a:rPr>
              <a:t>is </a:t>
            </a:r>
            <a:r>
              <a:rPr sz="4100" b="1" spc="10" dirty="0">
                <a:latin typeface="Arial"/>
                <a:cs typeface="Arial"/>
              </a:rPr>
              <a:t>a</a:t>
            </a:r>
            <a:r>
              <a:rPr sz="4100" b="1" spc="-5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formula:</a:t>
            </a:r>
            <a:endParaRPr sz="4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7375" y="3966236"/>
            <a:ext cx="11817350" cy="58169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50265" indent="-838200">
              <a:lnSpc>
                <a:spcPct val="100000"/>
              </a:lnSpc>
              <a:spcBef>
                <a:spcPts val="120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the value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i="1" spc="235" dirty="0">
                <a:latin typeface="Arial"/>
                <a:cs typeface="Arial"/>
              </a:rPr>
              <a:t>d </a:t>
            </a:r>
            <a:r>
              <a:rPr sz="4100" spc="10" dirty="0">
                <a:latin typeface="Arial"/>
                <a:cs typeface="Arial"/>
              </a:rPr>
              <a:t>when </a:t>
            </a:r>
            <a:r>
              <a:rPr sz="4100" i="1" spc="15" dirty="0">
                <a:latin typeface="Arial"/>
                <a:cs typeface="Arial"/>
              </a:rPr>
              <a:t>m </a:t>
            </a:r>
            <a:r>
              <a:rPr sz="4100" spc="325" dirty="0">
                <a:latin typeface="Arial"/>
                <a:cs typeface="Arial"/>
              </a:rPr>
              <a:t>= </a:t>
            </a:r>
            <a:r>
              <a:rPr sz="4100" spc="10" dirty="0">
                <a:latin typeface="Arial"/>
                <a:cs typeface="Arial"/>
              </a:rPr>
              <a:t>18 </a:t>
            </a:r>
            <a:r>
              <a:rPr sz="4100" spc="85" dirty="0">
                <a:latin typeface="Arial"/>
                <a:cs typeface="Arial"/>
              </a:rPr>
              <a:t>and </a:t>
            </a:r>
            <a:r>
              <a:rPr sz="4100" i="1" spc="10" dirty="0">
                <a:latin typeface="Arial"/>
                <a:cs typeface="Arial"/>
              </a:rPr>
              <a:t>v </a:t>
            </a:r>
            <a:r>
              <a:rPr sz="4100" spc="325" dirty="0">
                <a:latin typeface="Arial"/>
                <a:cs typeface="Arial"/>
              </a:rPr>
              <a:t>=</a:t>
            </a:r>
            <a:r>
              <a:rPr sz="4100" spc="-64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3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indent="-838200">
              <a:lnSpc>
                <a:spcPct val="100000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Rearrange the </a:t>
            </a:r>
            <a:r>
              <a:rPr sz="4100" spc="20" dirty="0">
                <a:latin typeface="Arial"/>
                <a:cs typeface="Arial"/>
              </a:rPr>
              <a:t>formula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10" dirty="0">
                <a:latin typeface="Arial"/>
                <a:cs typeface="Arial"/>
              </a:rPr>
              <a:t>make </a:t>
            </a:r>
            <a:r>
              <a:rPr sz="4100" i="1" spc="15" dirty="0">
                <a:latin typeface="Arial"/>
                <a:cs typeface="Arial"/>
              </a:rPr>
              <a:t>m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65" dirty="0">
                <a:latin typeface="Arial"/>
                <a:cs typeface="Arial"/>
              </a:rPr>
              <a:t>subject.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indent="-838200">
              <a:lnSpc>
                <a:spcPct val="100000"/>
              </a:lnSpc>
              <a:buAutoNum type="alphaLcParenR"/>
              <a:tabLst>
                <a:tab pos="850265" algn="l"/>
                <a:tab pos="850900" algn="l"/>
              </a:tabLst>
            </a:pP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the value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i="1" spc="15" dirty="0">
                <a:latin typeface="Arial"/>
                <a:cs typeface="Arial"/>
              </a:rPr>
              <a:t>m </a:t>
            </a:r>
            <a:r>
              <a:rPr sz="4100" spc="10" dirty="0">
                <a:latin typeface="Arial"/>
                <a:cs typeface="Arial"/>
              </a:rPr>
              <a:t>when </a:t>
            </a:r>
            <a:r>
              <a:rPr sz="4100" i="1" spc="235" dirty="0">
                <a:latin typeface="Arial"/>
                <a:cs typeface="Arial"/>
              </a:rPr>
              <a:t>d </a:t>
            </a:r>
            <a:r>
              <a:rPr sz="4100" spc="325" dirty="0">
                <a:latin typeface="Arial"/>
                <a:cs typeface="Arial"/>
              </a:rPr>
              <a:t>= </a:t>
            </a:r>
            <a:r>
              <a:rPr sz="4100" spc="10" dirty="0">
                <a:latin typeface="Arial"/>
                <a:cs typeface="Arial"/>
              </a:rPr>
              <a:t>5 </a:t>
            </a:r>
            <a:r>
              <a:rPr sz="4100" spc="85" dirty="0">
                <a:latin typeface="Arial"/>
                <a:cs typeface="Arial"/>
              </a:rPr>
              <a:t>and </a:t>
            </a:r>
            <a:r>
              <a:rPr sz="4100" i="1" spc="10" dirty="0">
                <a:latin typeface="Arial"/>
                <a:cs typeface="Arial"/>
              </a:rPr>
              <a:t>v </a:t>
            </a:r>
            <a:r>
              <a:rPr sz="4100" spc="325" dirty="0">
                <a:latin typeface="Arial"/>
                <a:cs typeface="Arial"/>
              </a:rPr>
              <a:t>=</a:t>
            </a:r>
            <a:r>
              <a:rPr sz="4100" spc="-64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10</a:t>
            </a:r>
            <a:endParaRPr sz="4100" dirty="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indent="-838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10" dirty="0">
                <a:latin typeface="Arial"/>
                <a:cs typeface="Arial"/>
              </a:rPr>
              <a:t>Rearrange the </a:t>
            </a:r>
            <a:r>
              <a:rPr sz="4100" spc="20" dirty="0">
                <a:latin typeface="Arial"/>
                <a:cs typeface="Arial"/>
              </a:rPr>
              <a:t>formula </a:t>
            </a:r>
            <a:r>
              <a:rPr sz="4100" spc="5" dirty="0">
                <a:latin typeface="Arial"/>
                <a:cs typeface="Arial"/>
              </a:rPr>
              <a:t>to </a:t>
            </a:r>
            <a:r>
              <a:rPr sz="4100" spc="10" dirty="0">
                <a:latin typeface="Arial"/>
                <a:cs typeface="Arial"/>
              </a:rPr>
              <a:t>make </a:t>
            </a:r>
            <a:r>
              <a:rPr sz="4100" i="1" spc="10" dirty="0">
                <a:latin typeface="Arial"/>
                <a:cs typeface="Arial"/>
              </a:rPr>
              <a:t>v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-65" dirty="0">
                <a:latin typeface="Arial"/>
                <a:cs typeface="Arial"/>
              </a:rPr>
              <a:t> </a:t>
            </a:r>
            <a:r>
              <a:rPr sz="4100" spc="65" dirty="0">
                <a:latin typeface="Arial"/>
                <a:cs typeface="Arial"/>
              </a:rPr>
              <a:t>subject.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850265" indent="-8382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850265" algn="l"/>
                <a:tab pos="850900" algn="l"/>
              </a:tabLst>
            </a:pPr>
            <a:r>
              <a:rPr sz="4100" spc="-65" dirty="0">
                <a:latin typeface="Arial"/>
                <a:cs typeface="Arial"/>
              </a:rPr>
              <a:t>Work </a:t>
            </a:r>
            <a:r>
              <a:rPr sz="4100" spc="10" dirty="0">
                <a:latin typeface="Arial"/>
                <a:cs typeface="Arial"/>
              </a:rPr>
              <a:t>out the value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i="1" spc="10" dirty="0">
                <a:latin typeface="Arial"/>
                <a:cs typeface="Arial"/>
              </a:rPr>
              <a:t>v </a:t>
            </a:r>
            <a:r>
              <a:rPr sz="4100" spc="10" dirty="0">
                <a:latin typeface="Arial"/>
                <a:cs typeface="Arial"/>
              </a:rPr>
              <a:t>when </a:t>
            </a:r>
            <a:r>
              <a:rPr sz="4100" i="1" spc="15" dirty="0">
                <a:latin typeface="Arial"/>
                <a:cs typeface="Arial"/>
              </a:rPr>
              <a:t>m </a:t>
            </a:r>
            <a:r>
              <a:rPr sz="4100" spc="325" dirty="0">
                <a:latin typeface="Arial"/>
                <a:cs typeface="Arial"/>
              </a:rPr>
              <a:t>= </a:t>
            </a:r>
            <a:r>
              <a:rPr sz="4100" spc="10" dirty="0">
                <a:latin typeface="Arial"/>
                <a:cs typeface="Arial"/>
              </a:rPr>
              <a:t>28 </a:t>
            </a:r>
            <a:r>
              <a:rPr sz="4100" spc="85" dirty="0">
                <a:latin typeface="Arial"/>
                <a:cs typeface="Arial"/>
              </a:rPr>
              <a:t>and </a:t>
            </a:r>
            <a:r>
              <a:rPr sz="4100" i="1" spc="235" dirty="0">
                <a:latin typeface="Arial"/>
                <a:cs typeface="Arial"/>
              </a:rPr>
              <a:t>d </a:t>
            </a:r>
            <a:r>
              <a:rPr sz="4100" spc="325" dirty="0">
                <a:latin typeface="Arial"/>
                <a:cs typeface="Arial"/>
              </a:rPr>
              <a:t>=</a:t>
            </a:r>
            <a:r>
              <a:rPr sz="4100" spc="-64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4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0471" y="2355249"/>
            <a:ext cx="104965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i="1" spc="204" dirty="0">
                <a:latin typeface="Arial"/>
                <a:cs typeface="Arial"/>
              </a:rPr>
              <a:t>d</a:t>
            </a:r>
            <a:r>
              <a:rPr sz="5500" i="1" spc="-355" dirty="0">
                <a:latin typeface="Arial"/>
                <a:cs typeface="Arial"/>
              </a:rPr>
              <a:t> </a:t>
            </a:r>
            <a:r>
              <a:rPr sz="5500" i="1" spc="315" dirty="0">
                <a:latin typeface="Arial"/>
                <a:cs typeface="Arial"/>
              </a:rPr>
              <a:t>=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5804" y="1918718"/>
            <a:ext cx="59118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i="1" spc="-135" dirty="0">
                <a:latin typeface="Arial"/>
                <a:cs typeface="Arial"/>
              </a:rPr>
              <a:t>m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2359" y="2878385"/>
            <a:ext cx="36512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i="1" spc="-80" dirty="0">
                <a:latin typeface="Arial"/>
                <a:cs typeface="Arial"/>
              </a:rPr>
              <a:t>v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27908" y="2867787"/>
            <a:ext cx="643890" cy="33655"/>
          </a:xfrm>
          <a:custGeom>
            <a:avLst/>
            <a:gdLst/>
            <a:ahLst/>
            <a:cxnLst/>
            <a:rect l="l" t="t" r="r" b="b"/>
            <a:pathLst>
              <a:path w="643890" h="33655">
                <a:moveTo>
                  <a:pt x="643314" y="0"/>
                </a:moveTo>
                <a:lnTo>
                  <a:pt x="0" y="0"/>
                </a:lnTo>
                <a:lnTo>
                  <a:pt x="0" y="33579"/>
                </a:lnTo>
                <a:lnTo>
                  <a:pt x="643314" y="33579"/>
                </a:lnTo>
                <a:lnTo>
                  <a:pt x="6433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4F319-83AF-3842-ADD3-B9715EEA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050" y="3743254"/>
            <a:ext cx="482600" cy="80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C3BCC7-1984-A24A-8F9C-8845DB21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288" y="5197475"/>
            <a:ext cx="18288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48EE5E-2220-274C-BEF4-09637D841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077" y="6488773"/>
            <a:ext cx="952500" cy="63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792AB-1E2B-7A47-86C1-8362DDA0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242" y="7559675"/>
            <a:ext cx="2247900" cy="1231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BB71A8-FD31-2D48-9FBD-2DB42F745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6188" y="9075804"/>
            <a:ext cx="825500" cy="723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BE81C74-0F1F-1642-8741-67955F55FC1B}"/>
              </a:ext>
            </a:extLst>
          </p:cNvPr>
          <p:cNvSpPr/>
          <p:nvPr/>
        </p:nvSpPr>
        <p:spPr>
          <a:xfrm>
            <a:off x="15232244" y="3692541"/>
            <a:ext cx="2517873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197535-965C-1B4B-ABA6-066B052CEF33}"/>
              </a:ext>
            </a:extLst>
          </p:cNvPr>
          <p:cNvSpPr/>
          <p:nvPr/>
        </p:nvSpPr>
        <p:spPr>
          <a:xfrm>
            <a:off x="15232243" y="5035945"/>
            <a:ext cx="2517873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41490B-22AB-C447-A3FD-FE9358C141F6}"/>
              </a:ext>
            </a:extLst>
          </p:cNvPr>
          <p:cNvSpPr/>
          <p:nvPr/>
        </p:nvSpPr>
        <p:spPr>
          <a:xfrm>
            <a:off x="15232242" y="6352537"/>
            <a:ext cx="2517873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2E667-AC1B-624C-BE88-BF4A1FA76ADD}"/>
              </a:ext>
            </a:extLst>
          </p:cNvPr>
          <p:cNvSpPr/>
          <p:nvPr/>
        </p:nvSpPr>
        <p:spPr>
          <a:xfrm>
            <a:off x="15230733" y="9017609"/>
            <a:ext cx="2517873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706E80-1298-1045-BE0C-10B43F6FBF21}"/>
              </a:ext>
            </a:extLst>
          </p:cNvPr>
          <p:cNvSpPr/>
          <p:nvPr/>
        </p:nvSpPr>
        <p:spPr>
          <a:xfrm>
            <a:off x="15211557" y="7656839"/>
            <a:ext cx="2517873" cy="1025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1466" y="657436"/>
            <a:ext cx="837692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Explain </a:t>
            </a:r>
            <a:r>
              <a:rPr spc="15" dirty="0"/>
              <a:t>the</a:t>
            </a:r>
            <a:r>
              <a:rPr spc="-40" dirty="0"/>
              <a:t> </a:t>
            </a:r>
            <a:r>
              <a:rPr spc="15" dirty="0"/>
              <a:t>mistake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3320" y="2530475"/>
            <a:ext cx="15619730" cy="608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sz="4500" spc="15" dirty="0">
                <a:latin typeface="Arial"/>
                <a:cs typeface="Arial"/>
              </a:rPr>
              <a:t>Denise answers </a:t>
            </a:r>
            <a:r>
              <a:rPr sz="4500" spc="10" dirty="0">
                <a:latin typeface="Arial"/>
                <a:cs typeface="Arial"/>
              </a:rPr>
              <a:t>this </a:t>
            </a:r>
            <a:r>
              <a:rPr sz="4500" spc="45" dirty="0">
                <a:latin typeface="Arial"/>
                <a:cs typeface="Arial"/>
              </a:rPr>
              <a:t>question </a:t>
            </a:r>
            <a:r>
              <a:rPr sz="4500" spc="15" dirty="0">
                <a:latin typeface="Arial"/>
                <a:cs typeface="Arial"/>
              </a:rPr>
              <a:t>as</a:t>
            </a:r>
            <a:r>
              <a:rPr sz="4500" spc="-35" dirty="0">
                <a:latin typeface="Arial"/>
                <a:cs typeface="Arial"/>
              </a:rPr>
              <a:t> </a:t>
            </a:r>
            <a:r>
              <a:rPr sz="4500" spc="10" dirty="0">
                <a:latin typeface="Arial"/>
                <a:cs typeface="Arial"/>
              </a:rPr>
              <a:t>follows:</a:t>
            </a:r>
            <a:endParaRPr sz="4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800" dirty="0">
              <a:latin typeface="Arial"/>
              <a:cs typeface="Arial"/>
            </a:endParaRPr>
          </a:p>
          <a:p>
            <a:pPr marL="50800" marR="43180">
              <a:lnSpc>
                <a:spcPct val="100499"/>
              </a:lnSpc>
              <a:tabLst>
                <a:tab pos="13939519" algn="l"/>
              </a:tabLst>
            </a:pPr>
            <a:r>
              <a:rPr sz="4100" spc="40" dirty="0">
                <a:latin typeface="Arial"/>
                <a:cs typeface="Arial"/>
              </a:rPr>
              <a:t>Iridium </a:t>
            </a:r>
            <a:r>
              <a:rPr sz="4100" spc="10" dirty="0">
                <a:latin typeface="Arial"/>
                <a:cs typeface="Arial"/>
              </a:rPr>
              <a:t>has a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22.56 </a:t>
            </a:r>
            <a:r>
              <a:rPr sz="4100" spc="85" dirty="0">
                <a:latin typeface="Arial"/>
                <a:cs typeface="Arial"/>
              </a:rPr>
              <a:t>g/cm</a:t>
            </a:r>
            <a:r>
              <a:rPr sz="4125" spc="127" baseline="20202" dirty="0">
                <a:latin typeface="Arial"/>
                <a:cs typeface="Arial"/>
              </a:rPr>
              <a:t>3</a:t>
            </a:r>
            <a:r>
              <a:rPr sz="4100" spc="85" dirty="0">
                <a:latin typeface="Arial"/>
                <a:cs typeface="Arial"/>
              </a:rPr>
              <a:t>. </a:t>
            </a:r>
            <a:r>
              <a:rPr sz="4100" spc="10" dirty="0">
                <a:latin typeface="Arial"/>
                <a:cs typeface="Arial"/>
              </a:rPr>
              <a:t>How </a:t>
            </a:r>
            <a:r>
              <a:rPr sz="4100" spc="70" dirty="0">
                <a:latin typeface="Arial"/>
                <a:cs typeface="Arial"/>
              </a:rPr>
              <a:t>much </a:t>
            </a:r>
            <a:r>
              <a:rPr sz="4100" spc="65" dirty="0">
                <a:latin typeface="Arial"/>
                <a:cs typeface="Arial"/>
              </a:rPr>
              <a:t>does</a:t>
            </a:r>
            <a:r>
              <a:rPr sz="4100" spc="-16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1</a:t>
            </a:r>
            <a:r>
              <a:rPr sz="4100" spc="15" dirty="0">
                <a:latin typeface="Arial"/>
                <a:cs typeface="Arial"/>
              </a:rPr>
              <a:t> </a:t>
            </a:r>
            <a:r>
              <a:rPr sz="4100" spc="5" dirty="0">
                <a:latin typeface="Arial"/>
                <a:cs typeface="Arial"/>
              </a:rPr>
              <a:t>m</a:t>
            </a:r>
            <a:r>
              <a:rPr sz="4125" spc="7" baseline="20202" dirty="0">
                <a:latin typeface="Arial"/>
                <a:cs typeface="Arial"/>
              </a:rPr>
              <a:t>3	</a:t>
            </a:r>
            <a:r>
              <a:rPr sz="4100" spc="5" dirty="0">
                <a:latin typeface="Arial"/>
                <a:cs typeface="Arial"/>
              </a:rPr>
              <a:t>of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120" dirty="0">
                <a:latin typeface="Arial"/>
                <a:cs typeface="Arial"/>
              </a:rPr>
              <a:t>gold</a:t>
            </a:r>
            <a:r>
              <a:rPr lang="en-GB" sz="4100" spc="12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weigh? Give your answer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25" dirty="0">
                <a:latin typeface="Arial"/>
                <a:cs typeface="Arial"/>
              </a:rPr>
              <a:t> </a:t>
            </a:r>
            <a:r>
              <a:rPr sz="4100" spc="85" dirty="0">
                <a:latin typeface="Arial"/>
                <a:cs typeface="Arial"/>
              </a:rPr>
              <a:t>kg.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 dirty="0">
              <a:latin typeface="Arial"/>
              <a:cs typeface="Arial"/>
            </a:endParaRPr>
          </a:p>
          <a:p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Each cm</a:t>
            </a:r>
            <a:r>
              <a:rPr lang="en-GB" sz="3600" baseline="30000" dirty="0">
                <a:solidFill>
                  <a:schemeClr val="accent1"/>
                </a:solidFill>
                <a:latin typeface="Comic Sans MS" panose="030F0902030302020204" pitchFamily="66" charset="0"/>
              </a:rPr>
              <a:t>3</a:t>
            </a:r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 of iridium weighs 22.56 g.</a:t>
            </a:r>
          </a:p>
          <a:p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So 100 cm</a:t>
            </a:r>
            <a:r>
              <a:rPr lang="en-GB" sz="3600" baseline="30000" dirty="0">
                <a:solidFill>
                  <a:schemeClr val="accent1"/>
                </a:solidFill>
                <a:latin typeface="Comic Sans MS" panose="030F0902030302020204" pitchFamily="66" charset="0"/>
              </a:rPr>
              <a:t>3</a:t>
            </a:r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 weighs 22.56 x 100 = 2256 g.</a:t>
            </a:r>
          </a:p>
          <a:p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Therefore 1 m</a:t>
            </a:r>
            <a:r>
              <a:rPr lang="en-GB" sz="3600" baseline="30000" dirty="0">
                <a:solidFill>
                  <a:schemeClr val="accent1"/>
                </a:solidFill>
                <a:latin typeface="Comic Sans MS" panose="030F0902030302020204" pitchFamily="66" charset="0"/>
              </a:rPr>
              <a:t>3</a:t>
            </a:r>
            <a:r>
              <a:rPr lang="en-GB" sz="3600" dirty="0">
                <a:solidFill>
                  <a:schemeClr val="accent1"/>
                </a:solidFill>
                <a:latin typeface="Comic Sans MS" panose="030F0902030302020204" pitchFamily="66" charset="0"/>
              </a:rPr>
              <a:t> of iridium weighs 2256 g or 2.256 kg.</a:t>
            </a:r>
          </a:p>
          <a:p>
            <a:pPr marL="50800">
              <a:lnSpc>
                <a:spcPct val="100000"/>
              </a:lnSpc>
              <a:spcBef>
                <a:spcPts val="3425"/>
              </a:spcBef>
            </a:pPr>
            <a:r>
              <a:rPr sz="4500" b="1" spc="15" dirty="0">
                <a:latin typeface="Arial"/>
                <a:cs typeface="Arial"/>
              </a:rPr>
              <a:t>Denise has </a:t>
            </a:r>
            <a:r>
              <a:rPr sz="4500" b="1" spc="20" dirty="0">
                <a:latin typeface="Arial"/>
                <a:cs typeface="Arial"/>
              </a:rPr>
              <a:t>made </a:t>
            </a:r>
            <a:r>
              <a:rPr sz="4500" b="1" spc="15" dirty="0">
                <a:latin typeface="Arial"/>
                <a:cs typeface="Arial"/>
              </a:rPr>
              <a:t>a mistake</a:t>
            </a:r>
            <a:r>
              <a:rPr sz="4500" spc="15" dirty="0">
                <a:latin typeface="Arial"/>
                <a:cs typeface="Arial"/>
              </a:rPr>
              <a:t>. </a:t>
            </a:r>
            <a:r>
              <a:rPr sz="4500" spc="-45" dirty="0">
                <a:latin typeface="Arial"/>
                <a:cs typeface="Arial"/>
              </a:rPr>
              <a:t>What </a:t>
            </a:r>
            <a:r>
              <a:rPr sz="4500" spc="10" dirty="0">
                <a:latin typeface="Arial"/>
                <a:cs typeface="Arial"/>
              </a:rPr>
              <a:t>is</a:t>
            </a:r>
            <a:r>
              <a:rPr sz="4500" spc="5" dirty="0">
                <a:latin typeface="Arial"/>
                <a:cs typeface="Arial"/>
              </a:rPr>
              <a:t> </a:t>
            </a:r>
            <a:r>
              <a:rPr sz="4500" spc="-75" dirty="0">
                <a:latin typeface="Arial"/>
                <a:cs typeface="Arial"/>
              </a:rPr>
              <a:t>it?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100" y="395998"/>
            <a:ext cx="3319626" cy="2448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E58CC-18FB-BC44-865F-89FAE992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17" y="8947192"/>
            <a:ext cx="10439400" cy="1803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52733D-350E-3B4E-8DBA-A3054C952644}"/>
              </a:ext>
            </a:extLst>
          </p:cNvPr>
          <p:cNvSpPr/>
          <p:nvPr/>
        </p:nvSpPr>
        <p:spPr>
          <a:xfrm>
            <a:off x="2494712" y="8778875"/>
            <a:ext cx="10683406" cy="2086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Exam-style</a:t>
            </a:r>
            <a:r>
              <a:rPr spc="-20" dirty="0"/>
              <a:t> </a:t>
            </a:r>
            <a:r>
              <a:rPr spc="65"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3499" y="2877264"/>
            <a:ext cx="9265285" cy="312842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100" marR="2292350" algn="just">
              <a:lnSpc>
                <a:spcPts val="4780"/>
              </a:lnSpc>
              <a:spcBef>
                <a:spcPts val="395"/>
              </a:spcBef>
            </a:pPr>
            <a:r>
              <a:rPr sz="4100" spc="-70" dirty="0">
                <a:latin typeface="Times New Roman"/>
                <a:cs typeface="Times New Roman"/>
              </a:rPr>
              <a:t>Wu </a:t>
            </a:r>
            <a:r>
              <a:rPr sz="4100" spc="5" dirty="0">
                <a:latin typeface="Times New Roman"/>
                <a:cs typeface="Times New Roman"/>
              </a:rPr>
              <a:t>has made a bronze sculpture.</a:t>
            </a:r>
            <a:r>
              <a:rPr lang="en-GB" sz="4100" spc="5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The sculpture weighs </a:t>
            </a:r>
            <a:r>
              <a:rPr sz="4100" spc="10" dirty="0">
                <a:latin typeface="Times New Roman"/>
                <a:cs typeface="Times New Roman"/>
              </a:rPr>
              <a:t>384.5</a:t>
            </a:r>
            <a:r>
              <a:rPr sz="4100" spc="-25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kg.</a:t>
            </a:r>
            <a:endParaRPr sz="4100" dirty="0">
              <a:latin typeface="Times New Roman"/>
              <a:cs typeface="Times New Roman"/>
            </a:endParaRPr>
          </a:p>
          <a:p>
            <a:pPr marL="38100" marR="30480" algn="just">
              <a:lnSpc>
                <a:spcPts val="4780"/>
              </a:lnSpc>
              <a:spcBef>
                <a:spcPts val="5"/>
              </a:spcBef>
            </a:pPr>
            <a:r>
              <a:rPr sz="4100" spc="5" dirty="0">
                <a:latin typeface="Times New Roman"/>
                <a:cs typeface="Times New Roman"/>
              </a:rPr>
              <a:t>The density of the bronze used is 7.8 g/cm</a:t>
            </a:r>
            <a:r>
              <a:rPr sz="4125" spc="7" baseline="18181" dirty="0">
                <a:latin typeface="Times New Roman"/>
                <a:cs typeface="Times New Roman"/>
              </a:rPr>
              <a:t>3</a:t>
            </a:r>
            <a:r>
              <a:rPr sz="4100" spc="5" dirty="0">
                <a:latin typeface="Times New Roman"/>
                <a:cs typeface="Times New Roman"/>
              </a:rPr>
              <a:t>.</a:t>
            </a:r>
            <a:r>
              <a:rPr lang="en-GB" sz="4100" spc="5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What is the volume of the sculpture, correct</a:t>
            </a:r>
            <a:r>
              <a:rPr lang="en-GB" sz="4100" spc="5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to the nearest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</a:t>
            </a:r>
            <a:r>
              <a:rPr sz="4100" spc="5" dirty="0">
                <a:latin typeface="Times New Roman"/>
                <a:cs typeface="Times New Roman"/>
              </a:rPr>
              <a:t>?</a:t>
            </a:r>
            <a:endParaRPr sz="4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12209" y="4529725"/>
            <a:ext cx="3960088" cy="6184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9D5DA-E06B-AD43-8912-FE7945EF9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184" y="6411977"/>
            <a:ext cx="36068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24F73-512B-4645-8C97-86D2F48F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984" y="6526277"/>
            <a:ext cx="27051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BFE53-811A-044C-8EDE-373491192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450" y="7508630"/>
            <a:ext cx="8318500" cy="295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CC757-947E-4245-A8EF-731AFD9D2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576" y="9493437"/>
            <a:ext cx="3390900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F54492-BC36-B746-AD33-B7E31F896F08}"/>
              </a:ext>
            </a:extLst>
          </p:cNvPr>
          <p:cNvSpPr/>
          <p:nvPr/>
        </p:nvSpPr>
        <p:spPr>
          <a:xfrm>
            <a:off x="2562227" y="6232137"/>
            <a:ext cx="11853020" cy="44179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0464" y="636494"/>
            <a:ext cx="441579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60" dirty="0"/>
              <a:t>Challenge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7617" y="2479370"/>
            <a:ext cx="16293465" cy="55124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76200" marR="55880">
              <a:lnSpc>
                <a:spcPts val="4780"/>
              </a:lnSpc>
              <a:spcBef>
                <a:spcPts val="395"/>
              </a:spcBef>
            </a:pPr>
            <a:r>
              <a:rPr sz="4100" spc="15" dirty="0">
                <a:latin typeface="Times New Roman"/>
                <a:cs typeface="Times New Roman"/>
              </a:rPr>
              <a:t>A </a:t>
            </a:r>
            <a:r>
              <a:rPr sz="4100" spc="5" dirty="0">
                <a:latin typeface="Times New Roman"/>
                <a:cs typeface="Times New Roman"/>
              </a:rPr>
              <a:t>scientist has a measuring jug with a capacity of </a:t>
            </a:r>
            <a:r>
              <a:rPr sz="4100" spc="10" dirty="0">
                <a:latin typeface="Times New Roman"/>
                <a:cs typeface="Times New Roman"/>
              </a:rPr>
              <a:t>800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</a:t>
            </a:r>
            <a:r>
              <a:rPr lang="en-GB" sz="4100" spc="5" dirty="0">
                <a:latin typeface="Times New Roman"/>
                <a:cs typeface="Times New Roman"/>
              </a:rPr>
              <a:t>. The measuring </a:t>
            </a:r>
            <a:r>
              <a:rPr lang="en-GB" sz="4100" spc="5">
                <a:latin typeface="Times New Roman"/>
                <a:cs typeface="Times New Roman"/>
              </a:rPr>
              <a:t>jug weighs</a:t>
            </a:r>
            <a:r>
              <a:rPr sz="4100" spc="5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Times New Roman"/>
                <a:cs typeface="Times New Roman"/>
              </a:rPr>
              <a:t>90 g when</a:t>
            </a:r>
            <a:r>
              <a:rPr lang="en-GB" sz="4100" spc="10" dirty="0">
                <a:latin typeface="Times New Roman"/>
                <a:cs typeface="Times New Roman"/>
              </a:rPr>
              <a:t> </a:t>
            </a:r>
            <a:r>
              <a:rPr sz="4100" spc="-40" dirty="0">
                <a:latin typeface="Times New Roman"/>
                <a:cs typeface="Times New Roman"/>
              </a:rPr>
              <a:t>empty.</a:t>
            </a:r>
            <a:endParaRPr sz="4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 dirty="0">
              <a:latin typeface="Times New Roman"/>
              <a:cs typeface="Times New Roman"/>
            </a:endParaRPr>
          </a:p>
          <a:p>
            <a:pPr marL="76200" marR="242570">
              <a:lnSpc>
                <a:spcPts val="4780"/>
              </a:lnSpc>
            </a:pPr>
            <a:r>
              <a:rPr sz="4100" spc="5" dirty="0">
                <a:latin typeface="Times New Roman"/>
                <a:cs typeface="Times New Roman"/>
              </a:rPr>
              <a:t>The scientist adds </a:t>
            </a:r>
            <a:r>
              <a:rPr sz="4100" spc="10" dirty="0">
                <a:latin typeface="Times New Roman"/>
                <a:cs typeface="Times New Roman"/>
              </a:rPr>
              <a:t>200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 </a:t>
            </a:r>
            <a:r>
              <a:rPr sz="4100" spc="5" dirty="0">
                <a:latin typeface="Times New Roman"/>
                <a:cs typeface="Times New Roman"/>
              </a:rPr>
              <a:t>of liquid </a:t>
            </a:r>
            <a:r>
              <a:rPr sz="4100" spc="15" dirty="0">
                <a:latin typeface="Times New Roman"/>
                <a:cs typeface="Times New Roman"/>
              </a:rPr>
              <a:t>A </a:t>
            </a:r>
            <a:r>
              <a:rPr sz="4100" spc="5" dirty="0">
                <a:latin typeface="Times New Roman"/>
                <a:cs typeface="Times New Roman"/>
              </a:rPr>
              <a:t>and </a:t>
            </a:r>
            <a:r>
              <a:rPr sz="4100" spc="10" dirty="0">
                <a:latin typeface="Times New Roman"/>
                <a:cs typeface="Times New Roman"/>
              </a:rPr>
              <a:t>600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 </a:t>
            </a:r>
            <a:r>
              <a:rPr sz="4100" spc="5" dirty="0">
                <a:latin typeface="Times New Roman"/>
                <a:cs typeface="Times New Roman"/>
              </a:rPr>
              <a:t>of liquid </a:t>
            </a:r>
            <a:r>
              <a:rPr sz="4100" spc="10" dirty="0">
                <a:latin typeface="Times New Roman"/>
                <a:cs typeface="Times New Roman"/>
              </a:rPr>
              <a:t>B </a:t>
            </a:r>
            <a:r>
              <a:rPr sz="4100" spc="5" dirty="0">
                <a:latin typeface="Times New Roman"/>
                <a:cs typeface="Times New Roman"/>
              </a:rPr>
              <a:t>to the jug, </a:t>
            </a:r>
            <a:r>
              <a:rPr sz="4100" spc="10" dirty="0">
                <a:latin typeface="Times New Roman"/>
                <a:cs typeface="Times New Roman"/>
              </a:rPr>
              <a:t>so</a:t>
            </a:r>
            <a:r>
              <a:rPr lang="en-GB" sz="4100" spc="10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the jug is </a:t>
            </a:r>
            <a:r>
              <a:rPr sz="4100" spc="10" dirty="0">
                <a:latin typeface="Times New Roman"/>
                <a:cs typeface="Times New Roman"/>
              </a:rPr>
              <a:t>now </a:t>
            </a:r>
            <a:r>
              <a:rPr sz="4100" spc="5" dirty="0">
                <a:latin typeface="Times New Roman"/>
                <a:cs typeface="Times New Roman"/>
              </a:rPr>
              <a:t>full and has a mass of </a:t>
            </a:r>
            <a:r>
              <a:rPr sz="4100" spc="10" dirty="0">
                <a:latin typeface="Times New Roman"/>
                <a:cs typeface="Times New Roman"/>
              </a:rPr>
              <a:t>850</a:t>
            </a:r>
            <a:r>
              <a:rPr sz="4100" spc="-10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g.</a:t>
            </a:r>
            <a:endParaRPr sz="4100" dirty="0">
              <a:latin typeface="Times New Roman"/>
              <a:cs typeface="Times New Roman"/>
            </a:endParaRPr>
          </a:p>
          <a:p>
            <a:pPr marL="76200" marR="228600">
              <a:lnSpc>
                <a:spcPts val="9560"/>
              </a:lnSpc>
              <a:spcBef>
                <a:spcPts val="965"/>
              </a:spcBef>
            </a:pPr>
            <a:r>
              <a:rPr sz="4100" spc="5" dirty="0">
                <a:latin typeface="Times New Roman"/>
                <a:cs typeface="Times New Roman"/>
              </a:rPr>
              <a:t>The mass of </a:t>
            </a:r>
            <a:r>
              <a:rPr sz="4100" spc="10" dirty="0">
                <a:latin typeface="Times New Roman"/>
                <a:cs typeface="Times New Roman"/>
              </a:rPr>
              <a:t>200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 </a:t>
            </a:r>
            <a:r>
              <a:rPr sz="4100" spc="5" dirty="0">
                <a:latin typeface="Times New Roman"/>
                <a:cs typeface="Times New Roman"/>
              </a:rPr>
              <a:t>of liquid </a:t>
            </a:r>
            <a:r>
              <a:rPr sz="4100" spc="15" dirty="0">
                <a:latin typeface="Times New Roman"/>
                <a:cs typeface="Times New Roman"/>
              </a:rPr>
              <a:t>A </a:t>
            </a:r>
            <a:r>
              <a:rPr sz="4100" spc="5" dirty="0">
                <a:latin typeface="Times New Roman"/>
                <a:cs typeface="Times New Roman"/>
              </a:rPr>
              <a:t>is equal to the mass of </a:t>
            </a:r>
            <a:r>
              <a:rPr sz="4100" spc="10" dirty="0">
                <a:latin typeface="Times New Roman"/>
                <a:cs typeface="Times New Roman"/>
              </a:rPr>
              <a:t>350 </a:t>
            </a:r>
            <a:r>
              <a:rPr sz="4100" spc="5" dirty="0">
                <a:latin typeface="Times New Roman"/>
                <a:cs typeface="Times New Roman"/>
              </a:rPr>
              <a:t>cm</a:t>
            </a:r>
            <a:r>
              <a:rPr sz="4125" spc="7" baseline="18181" dirty="0">
                <a:latin typeface="Times New Roman"/>
                <a:cs typeface="Times New Roman"/>
              </a:rPr>
              <a:t>3 </a:t>
            </a:r>
            <a:r>
              <a:rPr sz="4100" spc="5" dirty="0">
                <a:latin typeface="Times New Roman"/>
                <a:cs typeface="Times New Roman"/>
              </a:rPr>
              <a:t>of liquid </a:t>
            </a:r>
            <a:r>
              <a:rPr sz="4100" spc="10" dirty="0">
                <a:latin typeface="Times New Roman"/>
                <a:cs typeface="Times New Roman"/>
              </a:rPr>
              <a:t>B.</a:t>
            </a:r>
            <a:r>
              <a:rPr lang="en-GB" sz="4100" spc="10" dirty="0">
                <a:latin typeface="Times New Roman"/>
                <a:cs typeface="Times New Roman"/>
              </a:rPr>
              <a:t> </a:t>
            </a:r>
            <a:r>
              <a:rPr sz="4100" spc="5" dirty="0">
                <a:latin typeface="Times New Roman"/>
                <a:cs typeface="Times New Roman"/>
              </a:rPr>
              <a:t>What is the density of liquid</a:t>
            </a:r>
            <a:r>
              <a:rPr sz="4100" spc="-235" dirty="0">
                <a:latin typeface="Times New Roman"/>
                <a:cs typeface="Times New Roman"/>
              </a:rPr>
              <a:t> </a:t>
            </a:r>
            <a:r>
              <a:rPr sz="4100" spc="10" dirty="0">
                <a:latin typeface="Times New Roman"/>
                <a:cs typeface="Times New Roman"/>
              </a:rPr>
              <a:t>A?</a:t>
            </a:r>
            <a:endParaRPr sz="4100" dirty="0"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82AC0-90E1-F641-8D87-8AA0FD66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9159875"/>
            <a:ext cx="2654300" cy="83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AB55B1-0AD4-1043-8E87-524DE3F0B024}"/>
              </a:ext>
            </a:extLst>
          </p:cNvPr>
          <p:cNvSpPr/>
          <p:nvPr/>
        </p:nvSpPr>
        <p:spPr>
          <a:xfrm>
            <a:off x="2017806" y="8652946"/>
            <a:ext cx="2687544" cy="16499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5866" y="521315"/>
            <a:ext cx="508063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5" dirty="0"/>
              <a:t>Examples</a:t>
            </a:r>
            <a:endParaRPr sz="9050"/>
          </a:p>
        </p:txBody>
      </p:sp>
      <p:sp>
        <p:nvSpPr>
          <p:cNvPr id="3" name="object 3"/>
          <p:cNvSpPr txBox="1"/>
          <p:nvPr/>
        </p:nvSpPr>
        <p:spPr>
          <a:xfrm>
            <a:off x="2302920" y="2489841"/>
            <a:ext cx="14838044" cy="64171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</a:pPr>
            <a:r>
              <a:rPr sz="4100" b="1" spc="-30" dirty="0">
                <a:latin typeface="Arial"/>
                <a:cs typeface="Arial"/>
              </a:rPr>
              <a:t>Density, </a:t>
            </a:r>
            <a:r>
              <a:rPr sz="4100" b="1" spc="10" dirty="0">
                <a:latin typeface="Arial"/>
                <a:cs typeface="Arial"/>
              </a:rPr>
              <a:t>mass,</a:t>
            </a:r>
            <a:r>
              <a:rPr sz="4100" b="1" spc="3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volume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 dirty="0">
              <a:latin typeface="Arial"/>
              <a:cs typeface="Arial"/>
            </a:endParaRPr>
          </a:p>
          <a:p>
            <a:pPr marL="901065" marR="57277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125" dirty="0">
                <a:latin typeface="Arial"/>
                <a:cs typeface="Arial"/>
              </a:rPr>
              <a:t>cube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65" dirty="0">
                <a:latin typeface="Arial"/>
                <a:cs typeface="Arial"/>
              </a:rPr>
              <a:t>side </a:t>
            </a:r>
            <a:r>
              <a:rPr sz="4100" spc="10" dirty="0">
                <a:latin typeface="Arial"/>
                <a:cs typeface="Arial"/>
              </a:rPr>
              <a:t>3 </a:t>
            </a:r>
            <a:r>
              <a:rPr sz="4100" spc="130" dirty="0">
                <a:latin typeface="Arial"/>
                <a:cs typeface="Arial"/>
              </a:rPr>
              <a:t>cm </a:t>
            </a:r>
            <a:r>
              <a:rPr sz="4100" spc="10" dirty="0">
                <a:latin typeface="Arial"/>
                <a:cs typeface="Arial"/>
              </a:rPr>
              <a:t>has a mass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54 </a:t>
            </a:r>
            <a:r>
              <a:rPr sz="4100" spc="45" dirty="0">
                <a:latin typeface="Arial"/>
                <a:cs typeface="Arial"/>
              </a:rPr>
              <a:t>grams.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</a:t>
            </a:r>
            <a:r>
              <a:rPr sz="4100" spc="-34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-35" dirty="0">
                <a:latin typeface="Arial"/>
                <a:cs typeface="Arial"/>
              </a:rPr>
              <a:t> </a:t>
            </a:r>
            <a:r>
              <a:rPr sz="4100" spc="55" dirty="0">
                <a:latin typeface="Arial"/>
                <a:cs typeface="Arial"/>
              </a:rPr>
              <a:t>cube?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901065" marR="6858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  <a:tab pos="14324965" algn="l"/>
              </a:tabLst>
            </a:pPr>
            <a:r>
              <a:rPr sz="4100" spc="65" dirty="0">
                <a:latin typeface="Arial"/>
                <a:cs typeface="Arial"/>
              </a:rPr>
              <a:t>Gold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has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a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</a:t>
            </a:r>
            <a:r>
              <a:rPr sz="4100" spc="5" dirty="0">
                <a:latin typeface="Arial"/>
                <a:cs typeface="Arial"/>
              </a:rPr>
              <a:t> of </a:t>
            </a:r>
            <a:r>
              <a:rPr sz="4100" spc="10" dirty="0">
                <a:latin typeface="Arial"/>
                <a:cs typeface="Arial"/>
              </a:rPr>
              <a:t>19.32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25" dirty="0">
                <a:latin typeface="Arial"/>
                <a:cs typeface="Arial"/>
              </a:rPr>
              <a:t>g/cm</a:t>
            </a:r>
            <a:r>
              <a:rPr sz="4125" spc="-7" baseline="20202" dirty="0">
                <a:latin typeface="Arial"/>
                <a:cs typeface="Arial"/>
              </a:rPr>
              <a:t>3</a:t>
            </a:r>
            <a:r>
              <a:rPr sz="4100" spc="5" dirty="0">
                <a:latin typeface="Arial"/>
                <a:cs typeface="Arial"/>
              </a:rPr>
              <a:t>. </a:t>
            </a:r>
            <a:r>
              <a:rPr sz="4100" spc="10" dirty="0">
                <a:latin typeface="Arial"/>
                <a:cs typeface="Arial"/>
              </a:rPr>
              <a:t>How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70" dirty="0">
                <a:latin typeface="Arial"/>
                <a:cs typeface="Arial"/>
              </a:rPr>
              <a:t>much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65" dirty="0">
                <a:latin typeface="Arial"/>
                <a:cs typeface="Arial"/>
              </a:rPr>
              <a:t>does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1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m</a:t>
            </a:r>
            <a:r>
              <a:rPr sz="4125" spc="-7" baseline="20202" dirty="0">
                <a:latin typeface="Arial"/>
                <a:cs typeface="Arial"/>
              </a:rPr>
              <a:t>3</a:t>
            </a:r>
            <a:r>
              <a:rPr sz="4125" baseline="20202" dirty="0">
                <a:latin typeface="Arial"/>
                <a:cs typeface="Arial"/>
              </a:rPr>
              <a:t>	</a:t>
            </a:r>
            <a:r>
              <a:rPr sz="4100" spc="5" dirty="0">
                <a:latin typeface="Arial"/>
                <a:cs typeface="Arial"/>
              </a:rPr>
              <a:t>of</a:t>
            </a:r>
            <a:r>
              <a:rPr lang="en-GB" sz="4100" spc="5" dirty="0">
                <a:latin typeface="Arial"/>
                <a:cs typeface="Arial"/>
              </a:rPr>
              <a:t> </a:t>
            </a:r>
            <a:r>
              <a:rPr sz="4100" spc="120" dirty="0">
                <a:latin typeface="Arial"/>
                <a:cs typeface="Arial"/>
              </a:rPr>
              <a:t>gold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weigh?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901065" marR="135255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the volume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an </a:t>
            </a:r>
            <a:r>
              <a:rPr sz="4100" spc="85" dirty="0">
                <a:latin typeface="Arial"/>
                <a:cs typeface="Arial"/>
              </a:rPr>
              <a:t>object </a:t>
            </a:r>
            <a:r>
              <a:rPr sz="4100" spc="5" dirty="0">
                <a:latin typeface="Arial"/>
                <a:cs typeface="Arial"/>
              </a:rPr>
              <a:t>that </a:t>
            </a:r>
            <a:r>
              <a:rPr sz="4100" spc="45" dirty="0">
                <a:latin typeface="Arial"/>
                <a:cs typeface="Arial"/>
              </a:rPr>
              <a:t>weighs </a:t>
            </a:r>
            <a:r>
              <a:rPr sz="4100" spc="10" dirty="0">
                <a:latin typeface="Arial"/>
                <a:cs typeface="Arial"/>
              </a:rPr>
              <a:t>1 </a:t>
            </a:r>
            <a:r>
              <a:rPr sz="4100" spc="120" dirty="0">
                <a:latin typeface="Arial"/>
                <a:cs typeface="Arial"/>
              </a:rPr>
              <a:t>kg </a:t>
            </a:r>
            <a:r>
              <a:rPr sz="4100" spc="85" dirty="0">
                <a:latin typeface="Arial"/>
                <a:cs typeface="Arial"/>
              </a:rPr>
              <a:t>and </a:t>
            </a:r>
            <a:r>
              <a:rPr sz="4100" spc="10" dirty="0">
                <a:latin typeface="Arial"/>
                <a:cs typeface="Arial"/>
              </a:rPr>
              <a:t>has</a:t>
            </a:r>
            <a:r>
              <a:rPr sz="4100" spc="-27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a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6</a:t>
            </a:r>
            <a:r>
              <a:rPr sz="4100" spc="-35" dirty="0">
                <a:latin typeface="Arial"/>
                <a:cs typeface="Arial"/>
              </a:rPr>
              <a:t> </a:t>
            </a:r>
            <a:r>
              <a:rPr sz="4100" spc="45" dirty="0">
                <a:latin typeface="Arial"/>
                <a:cs typeface="Arial"/>
              </a:rPr>
              <a:t>g/cm</a:t>
            </a:r>
            <a:r>
              <a:rPr sz="4125" spc="67" baseline="20202" dirty="0">
                <a:latin typeface="Arial"/>
                <a:cs typeface="Arial"/>
              </a:rPr>
              <a:t>3</a:t>
            </a:r>
            <a:r>
              <a:rPr sz="4100" spc="45" dirty="0">
                <a:latin typeface="Arial"/>
                <a:cs typeface="Arial"/>
              </a:rPr>
              <a:t>?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05801" y="9103366"/>
            <a:ext cx="3843265" cy="1921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421" y="2605021"/>
            <a:ext cx="1093279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Which </a:t>
            </a:r>
            <a:r>
              <a:rPr sz="4100" b="1" spc="5" dirty="0">
                <a:latin typeface="Arial"/>
                <a:cs typeface="Arial"/>
              </a:rPr>
              <a:t>of the following is </a:t>
            </a:r>
            <a:r>
              <a:rPr sz="4100" b="1" spc="10" dirty="0">
                <a:latin typeface="Arial"/>
                <a:cs typeface="Arial"/>
              </a:rPr>
              <a:t>a correct</a:t>
            </a:r>
            <a:r>
              <a:rPr sz="4100" b="1" spc="-60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formula?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31603" y="3924353"/>
            <a:ext cx="4908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5" dirty="0">
                <a:latin typeface="Arial"/>
                <a:cs typeface="Arial"/>
              </a:rPr>
              <a:t>a)</a:t>
            </a:r>
            <a:endParaRPr sz="4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1603" y="5809112"/>
            <a:ext cx="52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b)</a:t>
            </a:r>
            <a:endParaRPr sz="4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1603" y="7693871"/>
            <a:ext cx="49085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c)</a:t>
            </a:r>
            <a:endParaRPr sz="4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1603" y="9578630"/>
            <a:ext cx="52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120" dirty="0">
                <a:latin typeface="Arial"/>
                <a:cs typeface="Arial"/>
              </a:rPr>
              <a:t>d)</a:t>
            </a:r>
            <a:endParaRPr sz="4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42459" y="3951808"/>
            <a:ext cx="568706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52825" algn="l"/>
                <a:tab pos="4062729" algn="l"/>
              </a:tabLst>
            </a:pPr>
            <a:r>
              <a:rPr sz="4000" spc="-204" dirty="0">
                <a:latin typeface="Arial"/>
                <a:cs typeface="Arial"/>
              </a:rPr>
              <a:t>D</a:t>
            </a:r>
            <a:r>
              <a:rPr sz="4000" spc="-215" dirty="0">
                <a:latin typeface="Arial"/>
                <a:cs typeface="Arial"/>
              </a:rPr>
              <a:t>e</a:t>
            </a:r>
            <a:r>
              <a:rPr sz="4000" spc="-130" dirty="0">
                <a:latin typeface="Arial"/>
                <a:cs typeface="Arial"/>
              </a:rPr>
              <a:t>n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60" dirty="0">
                <a:latin typeface="Arial"/>
                <a:cs typeface="Arial"/>
              </a:rPr>
              <a:t>t</a:t>
            </a:r>
            <a:r>
              <a:rPr sz="4000" spc="-135" dirty="0">
                <a:latin typeface="Arial"/>
                <a:cs typeface="Arial"/>
              </a:rPr>
              <a:t>y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=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215" dirty="0">
                <a:latin typeface="Arial"/>
                <a:cs typeface="Arial"/>
              </a:rPr>
              <a:t>a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60" dirty="0">
                <a:latin typeface="Arial"/>
                <a:cs typeface="Arial"/>
              </a:rPr>
              <a:t>s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15" dirty="0">
                <a:latin typeface="Symbol"/>
                <a:cs typeface="Symbol"/>
              </a:rPr>
              <a:t>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320" dirty="0">
                <a:latin typeface="Arial"/>
                <a:cs typeface="Arial"/>
              </a:rPr>
              <a:t>V</a:t>
            </a:r>
            <a:r>
              <a:rPr sz="4000" spc="-45" dirty="0">
                <a:latin typeface="Arial"/>
                <a:cs typeface="Arial"/>
              </a:rPr>
              <a:t>o</a:t>
            </a:r>
            <a:r>
              <a:rPr sz="4000" spc="-220" dirty="0">
                <a:latin typeface="Arial"/>
                <a:cs typeface="Arial"/>
              </a:rPr>
              <a:t>l</a:t>
            </a:r>
            <a:r>
              <a:rPr sz="4000" spc="-130" dirty="0">
                <a:latin typeface="Arial"/>
                <a:cs typeface="Arial"/>
              </a:rPr>
              <a:t>u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135" dirty="0"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7733" y="5488735"/>
            <a:ext cx="353504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85314" algn="l"/>
              </a:tabLst>
            </a:pPr>
            <a:r>
              <a:rPr sz="6000" spc="-150" baseline="-36111" dirty="0">
                <a:latin typeface="Arial"/>
                <a:cs typeface="Arial"/>
              </a:rPr>
              <a:t>Mass</a:t>
            </a:r>
            <a:r>
              <a:rPr sz="6000" spc="-44" baseline="-36111" dirty="0">
                <a:latin typeface="Arial"/>
                <a:cs typeface="Arial"/>
              </a:rPr>
              <a:t> </a:t>
            </a:r>
            <a:r>
              <a:rPr sz="6000" spc="120" baseline="-36111" dirty="0">
                <a:latin typeface="Arial"/>
                <a:cs typeface="Arial"/>
              </a:rPr>
              <a:t>=	</a:t>
            </a:r>
            <a:r>
              <a:rPr sz="4000" spc="-150" dirty="0">
                <a:latin typeface="Arial"/>
                <a:cs typeface="Arial"/>
              </a:rPr>
              <a:t>Volume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240" y="6213183"/>
            <a:ext cx="160782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204" dirty="0">
                <a:latin typeface="Arial"/>
                <a:cs typeface="Arial"/>
              </a:rPr>
              <a:t>D</a:t>
            </a:r>
            <a:r>
              <a:rPr sz="4000" spc="-215" dirty="0">
                <a:latin typeface="Arial"/>
                <a:cs typeface="Arial"/>
              </a:rPr>
              <a:t>e</a:t>
            </a:r>
            <a:r>
              <a:rPr sz="4000" spc="-130" dirty="0">
                <a:latin typeface="Arial"/>
                <a:cs typeface="Arial"/>
              </a:rPr>
              <a:t>n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60" dirty="0">
                <a:latin typeface="Arial"/>
                <a:cs typeface="Arial"/>
              </a:rPr>
              <a:t>t</a:t>
            </a:r>
            <a:r>
              <a:rPr sz="4000" spc="-135" dirty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73589" y="6192523"/>
            <a:ext cx="1681480" cy="25400"/>
          </a:xfrm>
          <a:custGeom>
            <a:avLst/>
            <a:gdLst/>
            <a:ahLst/>
            <a:cxnLst/>
            <a:rect l="l" t="t" r="r" b="b"/>
            <a:pathLst>
              <a:path w="1681479" h="25400">
                <a:moveTo>
                  <a:pt x="1681048" y="0"/>
                </a:moveTo>
                <a:lnTo>
                  <a:pt x="0" y="0"/>
                </a:lnTo>
                <a:lnTo>
                  <a:pt x="0" y="25350"/>
                </a:lnTo>
                <a:lnTo>
                  <a:pt x="1681048" y="25350"/>
                </a:lnTo>
                <a:lnTo>
                  <a:pt x="1681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85152" y="7739441"/>
            <a:ext cx="567944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74415" algn="l"/>
                <a:tab pos="4084320" algn="l"/>
              </a:tabLst>
            </a:pPr>
            <a:r>
              <a:rPr sz="4000" spc="-320" dirty="0">
                <a:latin typeface="Arial"/>
                <a:cs typeface="Arial"/>
              </a:rPr>
              <a:t>V</a:t>
            </a:r>
            <a:r>
              <a:rPr sz="4000" spc="-45" dirty="0">
                <a:latin typeface="Arial"/>
                <a:cs typeface="Arial"/>
              </a:rPr>
              <a:t>o</a:t>
            </a:r>
            <a:r>
              <a:rPr sz="4000" spc="-220" dirty="0">
                <a:latin typeface="Arial"/>
                <a:cs typeface="Arial"/>
              </a:rPr>
              <a:t>l</a:t>
            </a:r>
            <a:r>
              <a:rPr sz="4000" spc="-130" dirty="0">
                <a:latin typeface="Arial"/>
                <a:cs typeface="Arial"/>
              </a:rPr>
              <a:t>u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135" dirty="0">
                <a:latin typeface="Arial"/>
                <a:cs typeface="Arial"/>
              </a:rPr>
              <a:t>e</a:t>
            </a:r>
            <a:r>
              <a:rPr sz="4000" spc="-100" dirty="0">
                <a:latin typeface="Arial"/>
                <a:cs typeface="Arial"/>
              </a:rPr>
              <a:t> </a:t>
            </a:r>
            <a:r>
              <a:rPr sz="4000" spc="80" dirty="0">
                <a:latin typeface="Arial"/>
                <a:cs typeface="Arial"/>
              </a:rPr>
              <a:t>=</a:t>
            </a:r>
            <a:r>
              <a:rPr sz="4000" spc="-90" dirty="0">
                <a:latin typeface="Arial"/>
                <a:cs typeface="Arial"/>
              </a:rPr>
              <a:t> </a:t>
            </a: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215" dirty="0">
                <a:latin typeface="Arial"/>
                <a:cs typeface="Arial"/>
              </a:rPr>
              <a:t>a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60" dirty="0">
                <a:latin typeface="Arial"/>
                <a:cs typeface="Arial"/>
              </a:rPr>
              <a:t>s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15" dirty="0">
                <a:latin typeface="Symbol"/>
                <a:cs typeface="Symbol"/>
              </a:rPr>
              <a:t>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4" dirty="0">
                <a:latin typeface="Arial"/>
                <a:cs typeface="Arial"/>
              </a:rPr>
              <a:t>D</a:t>
            </a:r>
            <a:r>
              <a:rPr sz="4000" spc="-215" dirty="0">
                <a:latin typeface="Arial"/>
                <a:cs typeface="Arial"/>
              </a:rPr>
              <a:t>e</a:t>
            </a:r>
            <a:r>
              <a:rPr sz="4000" spc="-130" dirty="0">
                <a:latin typeface="Arial"/>
                <a:cs typeface="Arial"/>
              </a:rPr>
              <a:t>n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220" dirty="0">
                <a:latin typeface="Arial"/>
                <a:cs typeface="Arial"/>
              </a:rPr>
              <a:t>i</a:t>
            </a:r>
            <a:r>
              <a:rPr sz="4000" spc="60" dirty="0">
                <a:latin typeface="Arial"/>
                <a:cs typeface="Arial"/>
              </a:rPr>
              <a:t>t</a:t>
            </a:r>
            <a:r>
              <a:rPr sz="4000" spc="-135" dirty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46635" y="9276367"/>
            <a:ext cx="118999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60" dirty="0">
                <a:latin typeface="Arial"/>
                <a:cs typeface="Arial"/>
              </a:rPr>
              <a:t>M</a:t>
            </a:r>
            <a:r>
              <a:rPr sz="4000" spc="-215" dirty="0">
                <a:latin typeface="Arial"/>
                <a:cs typeface="Arial"/>
              </a:rPr>
              <a:t>a</a:t>
            </a:r>
            <a:r>
              <a:rPr sz="4000" spc="-70" dirty="0">
                <a:latin typeface="Arial"/>
                <a:cs typeface="Arial"/>
              </a:rPr>
              <a:t>s</a:t>
            </a:r>
            <a:r>
              <a:rPr sz="4000" spc="-60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9752" y="9605897"/>
            <a:ext cx="3901440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4000" spc="-150" dirty="0">
                <a:latin typeface="Arial"/>
                <a:cs typeface="Arial"/>
              </a:rPr>
              <a:t>Volume </a:t>
            </a:r>
            <a:r>
              <a:rPr sz="4000" spc="80" dirty="0">
                <a:latin typeface="Arial"/>
                <a:cs typeface="Arial"/>
              </a:rPr>
              <a:t>=</a:t>
            </a:r>
            <a:r>
              <a:rPr sz="4000" spc="409" dirty="0">
                <a:latin typeface="Arial"/>
                <a:cs typeface="Arial"/>
              </a:rPr>
              <a:t> </a:t>
            </a:r>
            <a:r>
              <a:rPr sz="6000" spc="-195" baseline="-43055" dirty="0">
                <a:latin typeface="Arial"/>
                <a:cs typeface="Arial"/>
              </a:rPr>
              <a:t>Density</a:t>
            </a:r>
            <a:endParaRPr sz="6000" baseline="-43055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43208" y="9980156"/>
            <a:ext cx="1617345" cy="25400"/>
          </a:xfrm>
          <a:custGeom>
            <a:avLst/>
            <a:gdLst/>
            <a:ahLst/>
            <a:cxnLst/>
            <a:rect l="l" t="t" r="r" b="b"/>
            <a:pathLst>
              <a:path w="1617345" h="25400">
                <a:moveTo>
                  <a:pt x="1616966" y="0"/>
                </a:moveTo>
                <a:lnTo>
                  <a:pt x="0" y="0"/>
                </a:lnTo>
                <a:lnTo>
                  <a:pt x="0" y="25339"/>
                </a:lnTo>
                <a:lnTo>
                  <a:pt x="1616966" y="25339"/>
                </a:lnTo>
                <a:lnTo>
                  <a:pt x="1616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694" y="2824910"/>
            <a:ext cx="15267940" cy="6056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10 </a:t>
            </a:r>
            <a:r>
              <a:rPr sz="4100" b="1" spc="5" dirty="0">
                <a:latin typeface="Arial"/>
                <a:cs typeface="Arial"/>
              </a:rPr>
              <a:t>cm</a:t>
            </a:r>
            <a:r>
              <a:rPr sz="4125" b="1" spc="7" baseline="20202" dirty="0">
                <a:latin typeface="Arial"/>
                <a:cs typeface="Arial"/>
              </a:rPr>
              <a:t>3 </a:t>
            </a:r>
            <a:r>
              <a:rPr sz="4100" b="1" spc="5" dirty="0">
                <a:latin typeface="Arial"/>
                <a:cs typeface="Arial"/>
              </a:rPr>
              <a:t>of aluminium </a:t>
            </a:r>
            <a:r>
              <a:rPr sz="4100" b="1" spc="10" dirty="0">
                <a:latin typeface="Arial"/>
                <a:cs typeface="Arial"/>
              </a:rPr>
              <a:t>has a mass </a:t>
            </a:r>
            <a:r>
              <a:rPr sz="4100" b="1" spc="5" dirty="0">
                <a:latin typeface="Arial"/>
                <a:cs typeface="Arial"/>
              </a:rPr>
              <a:t>of </a:t>
            </a:r>
            <a:r>
              <a:rPr sz="4100" b="1" spc="10" dirty="0">
                <a:latin typeface="Arial"/>
                <a:cs typeface="Arial"/>
              </a:rPr>
              <a:t>28 </a:t>
            </a:r>
            <a:r>
              <a:rPr sz="4100" b="1" spc="5" dirty="0">
                <a:latin typeface="Arial"/>
                <a:cs typeface="Arial"/>
              </a:rPr>
              <a:t>g. </a:t>
            </a:r>
            <a:r>
              <a:rPr sz="4100" b="1" spc="10" dirty="0">
                <a:latin typeface="Arial"/>
                <a:cs typeface="Arial"/>
              </a:rPr>
              <a:t>What </a:t>
            </a:r>
            <a:r>
              <a:rPr sz="4100" b="1" spc="5" dirty="0">
                <a:latin typeface="Arial"/>
                <a:cs typeface="Arial"/>
              </a:rPr>
              <a:t>is its</a:t>
            </a:r>
            <a:r>
              <a:rPr sz="4100" b="1" spc="-380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density?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Arial"/>
              <a:cs typeface="Arial"/>
            </a:endParaRPr>
          </a:p>
          <a:p>
            <a:pPr marL="5010150" indent="-838835">
              <a:lnSpc>
                <a:spcPct val="100000"/>
              </a:lnSpc>
              <a:spcBef>
                <a:spcPts val="3229"/>
              </a:spcBef>
              <a:buAutoNum type="alphaLcParenR"/>
              <a:tabLst>
                <a:tab pos="5010150" algn="l"/>
                <a:tab pos="5010785" algn="l"/>
              </a:tabLst>
            </a:pPr>
            <a:r>
              <a:rPr sz="4100" spc="10" dirty="0">
                <a:latin typeface="Arial"/>
                <a:cs typeface="Arial"/>
              </a:rPr>
              <a:t>280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g/cm</a:t>
            </a:r>
            <a:r>
              <a:rPr sz="4125" spc="150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5010150" indent="-838835">
              <a:lnSpc>
                <a:spcPct val="100000"/>
              </a:lnSpc>
              <a:buAutoNum type="alphaLcParenR"/>
              <a:tabLst>
                <a:tab pos="5010150" algn="l"/>
                <a:tab pos="5010785" algn="l"/>
              </a:tabLst>
            </a:pPr>
            <a:r>
              <a:rPr sz="4100" spc="10" dirty="0">
                <a:latin typeface="Arial"/>
                <a:cs typeface="Arial"/>
              </a:rPr>
              <a:t>2.8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g/cm</a:t>
            </a:r>
            <a:r>
              <a:rPr sz="4125" spc="150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4171950">
              <a:lnSpc>
                <a:spcPct val="100000"/>
              </a:lnSpc>
              <a:tabLst>
                <a:tab pos="5010150" algn="l"/>
              </a:tabLst>
            </a:pPr>
            <a:r>
              <a:rPr sz="4100" spc="120" dirty="0">
                <a:latin typeface="Arial"/>
                <a:cs typeface="Arial"/>
              </a:rPr>
              <a:t>c)	</a:t>
            </a:r>
            <a:r>
              <a:rPr sz="4100" spc="10" dirty="0">
                <a:latin typeface="Arial"/>
                <a:cs typeface="Arial"/>
              </a:rPr>
              <a:t>0.28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50" dirty="0">
                <a:latin typeface="Arial"/>
                <a:cs typeface="Arial"/>
              </a:rPr>
              <a:t>kg/m</a:t>
            </a:r>
            <a:r>
              <a:rPr sz="4125" spc="75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4171950">
              <a:lnSpc>
                <a:spcPct val="100000"/>
              </a:lnSpc>
              <a:tabLst>
                <a:tab pos="5010150" algn="l"/>
              </a:tabLst>
            </a:pPr>
            <a:r>
              <a:rPr sz="4100" spc="120" dirty="0">
                <a:latin typeface="Arial"/>
                <a:cs typeface="Arial"/>
              </a:rPr>
              <a:t>d)	</a:t>
            </a:r>
            <a:r>
              <a:rPr sz="4100" spc="10" dirty="0">
                <a:latin typeface="Arial"/>
                <a:cs typeface="Arial"/>
              </a:rPr>
              <a:t>0.357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g/cm</a:t>
            </a:r>
            <a:r>
              <a:rPr sz="4125" spc="150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36930" y="7064004"/>
            <a:ext cx="3722651" cy="424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 marR="8255" algn="ctr">
              <a:lnSpc>
                <a:spcPct val="100000"/>
              </a:lnSpc>
              <a:spcBef>
                <a:spcPts val="120"/>
              </a:spcBef>
            </a:pPr>
            <a:r>
              <a:rPr spc="10" dirty="0"/>
              <a:t>Sea water has a </a:t>
            </a:r>
            <a:r>
              <a:rPr spc="5" dirty="0"/>
              <a:t>density of 1.03</a:t>
            </a:r>
            <a:r>
              <a:rPr spc="-25" dirty="0"/>
              <a:t> </a:t>
            </a:r>
            <a:r>
              <a:rPr spc="5" dirty="0"/>
              <a:t>g/cm</a:t>
            </a:r>
            <a:r>
              <a:rPr sz="4125" spc="7" baseline="20202" dirty="0"/>
              <a:t>3</a:t>
            </a:r>
            <a:r>
              <a:rPr sz="4100" spc="5" dirty="0"/>
              <a:t>.</a:t>
            </a:r>
            <a:endParaRPr sz="4100"/>
          </a:p>
          <a:p>
            <a:pPr marL="10795" algn="ctr">
              <a:lnSpc>
                <a:spcPct val="100000"/>
              </a:lnSpc>
              <a:spcBef>
                <a:spcPts val="30"/>
              </a:spcBef>
            </a:pPr>
            <a:r>
              <a:rPr spc="10" dirty="0"/>
              <a:t>What </a:t>
            </a:r>
            <a:r>
              <a:rPr spc="5" dirty="0"/>
              <a:t>is the </a:t>
            </a:r>
            <a:r>
              <a:rPr spc="10" dirty="0"/>
              <a:t>mass </a:t>
            </a:r>
            <a:r>
              <a:rPr spc="5" dirty="0"/>
              <a:t>of </a:t>
            </a:r>
            <a:r>
              <a:rPr spc="10" dirty="0"/>
              <a:t>100 cm</a:t>
            </a:r>
            <a:r>
              <a:rPr sz="4125" spc="15" baseline="20202" dirty="0"/>
              <a:t>3 </a:t>
            </a:r>
            <a:r>
              <a:rPr sz="4100" spc="5" dirty="0"/>
              <a:t>of </a:t>
            </a:r>
            <a:r>
              <a:rPr sz="4100" spc="10" dirty="0"/>
              <a:t>sea</a:t>
            </a:r>
            <a:r>
              <a:rPr sz="4100" spc="-440" dirty="0"/>
              <a:t> </a:t>
            </a:r>
            <a:r>
              <a:rPr sz="4100" spc="10" dirty="0"/>
              <a:t>water?</a:t>
            </a:r>
            <a:endParaRPr sz="4100"/>
          </a:p>
          <a:p>
            <a:pPr marL="10795">
              <a:lnSpc>
                <a:spcPct val="100000"/>
              </a:lnSpc>
              <a:spcBef>
                <a:spcPts val="25"/>
              </a:spcBef>
            </a:pPr>
            <a:endParaRPr sz="4300"/>
          </a:p>
          <a:p>
            <a:pPr marL="1627505">
              <a:lnSpc>
                <a:spcPct val="100000"/>
              </a:lnSpc>
              <a:tabLst>
                <a:tab pos="2465070" algn="l"/>
              </a:tabLst>
            </a:pPr>
            <a:r>
              <a:rPr b="0" spc="5" dirty="0">
                <a:latin typeface="Arial"/>
                <a:cs typeface="Arial"/>
              </a:rPr>
              <a:t>a)	</a:t>
            </a:r>
            <a:r>
              <a:rPr b="0" spc="10" dirty="0">
                <a:latin typeface="Arial"/>
                <a:cs typeface="Arial"/>
              </a:rPr>
              <a:t>103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235" dirty="0">
                <a:latin typeface="Arial"/>
                <a:cs typeface="Arial"/>
              </a:rPr>
              <a:t>g</a:t>
            </a:r>
          </a:p>
          <a:p>
            <a:pPr marL="10795"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1627505">
              <a:lnSpc>
                <a:spcPct val="100000"/>
              </a:lnSpc>
              <a:tabLst>
                <a:tab pos="2465070" algn="l"/>
              </a:tabLst>
            </a:pPr>
            <a:r>
              <a:rPr b="0" spc="120" dirty="0">
                <a:latin typeface="Arial"/>
                <a:cs typeface="Arial"/>
              </a:rPr>
              <a:t>b)	</a:t>
            </a:r>
            <a:r>
              <a:rPr b="0" spc="10" dirty="0">
                <a:latin typeface="Arial"/>
                <a:cs typeface="Arial"/>
              </a:rPr>
              <a:t>0.0103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235" dirty="0">
                <a:latin typeface="Arial"/>
                <a:cs typeface="Arial"/>
              </a:rPr>
              <a:t>g</a:t>
            </a:r>
          </a:p>
          <a:p>
            <a:pPr marL="10795"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1627505">
              <a:lnSpc>
                <a:spcPct val="100000"/>
              </a:lnSpc>
              <a:tabLst>
                <a:tab pos="2465070" algn="l"/>
              </a:tabLst>
            </a:pPr>
            <a:r>
              <a:rPr b="0" spc="120" dirty="0">
                <a:latin typeface="Arial"/>
                <a:cs typeface="Arial"/>
              </a:rPr>
              <a:t>c)	</a:t>
            </a:r>
            <a:r>
              <a:rPr b="0" spc="10" dirty="0">
                <a:latin typeface="Arial"/>
                <a:cs typeface="Arial"/>
              </a:rPr>
              <a:t>103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120" dirty="0">
                <a:latin typeface="Arial"/>
                <a:cs typeface="Arial"/>
              </a:rPr>
              <a:t>kg</a:t>
            </a:r>
          </a:p>
          <a:p>
            <a:pPr marL="10795"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1627505">
              <a:lnSpc>
                <a:spcPct val="100000"/>
              </a:lnSpc>
              <a:tabLst>
                <a:tab pos="2465070" algn="l"/>
              </a:tabLst>
            </a:pPr>
            <a:r>
              <a:rPr b="0" spc="120" dirty="0">
                <a:latin typeface="Arial"/>
                <a:cs typeface="Arial"/>
              </a:rPr>
              <a:t>d)	</a:t>
            </a:r>
            <a:r>
              <a:rPr b="0" spc="10" dirty="0">
                <a:latin typeface="Arial"/>
                <a:cs typeface="Arial"/>
              </a:rPr>
              <a:t>97.1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235" dirty="0">
                <a:latin typeface="Arial"/>
                <a:cs typeface="Arial"/>
              </a:rPr>
              <a:t>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36930" y="7064004"/>
            <a:ext cx="3722651" cy="424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541" y="2573608"/>
            <a:ext cx="11834495" cy="6308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0"/>
              </a:spcBef>
            </a:pPr>
            <a:r>
              <a:rPr sz="4100" b="1" spc="10" dirty="0">
                <a:latin typeface="Arial"/>
                <a:cs typeface="Arial"/>
              </a:rPr>
              <a:t>Sea water has a </a:t>
            </a:r>
            <a:r>
              <a:rPr sz="4100" b="1" spc="5" dirty="0">
                <a:latin typeface="Arial"/>
                <a:cs typeface="Arial"/>
              </a:rPr>
              <a:t>density of 1.03</a:t>
            </a:r>
            <a:r>
              <a:rPr sz="4100" b="1" spc="-2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g/cm</a:t>
            </a:r>
            <a:r>
              <a:rPr sz="4125" b="1" spc="7" baseline="20202" dirty="0">
                <a:latin typeface="Arial"/>
                <a:cs typeface="Arial"/>
              </a:rPr>
              <a:t>3</a:t>
            </a:r>
            <a:r>
              <a:rPr sz="4100" b="1" spc="5" dirty="0">
                <a:latin typeface="Arial"/>
                <a:cs typeface="Arial"/>
              </a:rPr>
              <a:t>.</a:t>
            </a:r>
            <a:endParaRPr sz="4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100" b="1" spc="10" dirty="0">
                <a:latin typeface="Arial"/>
                <a:cs typeface="Arial"/>
              </a:rPr>
              <a:t>What </a:t>
            </a:r>
            <a:r>
              <a:rPr sz="4100" b="1" spc="5" dirty="0">
                <a:latin typeface="Arial"/>
                <a:cs typeface="Arial"/>
              </a:rPr>
              <a:t>is the </a:t>
            </a:r>
            <a:r>
              <a:rPr sz="4100" b="1" spc="10" dirty="0">
                <a:latin typeface="Arial"/>
                <a:cs typeface="Arial"/>
              </a:rPr>
              <a:t>volume </a:t>
            </a:r>
            <a:r>
              <a:rPr sz="4100" b="1" spc="5" dirty="0">
                <a:latin typeface="Arial"/>
                <a:cs typeface="Arial"/>
              </a:rPr>
              <a:t>of 4.12 </a:t>
            </a:r>
            <a:r>
              <a:rPr sz="4100" b="1" spc="10" dirty="0">
                <a:latin typeface="Arial"/>
                <a:cs typeface="Arial"/>
              </a:rPr>
              <a:t>grams </a:t>
            </a:r>
            <a:r>
              <a:rPr sz="4100" b="1" spc="5" dirty="0">
                <a:latin typeface="Arial"/>
                <a:cs typeface="Arial"/>
              </a:rPr>
              <a:t>of </a:t>
            </a:r>
            <a:r>
              <a:rPr sz="4100" b="1" spc="10" dirty="0">
                <a:latin typeface="Arial"/>
                <a:cs typeface="Arial"/>
              </a:rPr>
              <a:t>sea</a:t>
            </a:r>
            <a:r>
              <a:rPr sz="4100" b="1" spc="-30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water?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Arial"/>
              <a:cs typeface="Arial"/>
            </a:endParaRPr>
          </a:p>
          <a:p>
            <a:pPr marL="3093085" indent="-838200">
              <a:lnSpc>
                <a:spcPct val="100000"/>
              </a:lnSpc>
              <a:buAutoNum type="alphaLcParenR"/>
              <a:tabLst>
                <a:tab pos="3093085" algn="l"/>
                <a:tab pos="3093720" algn="l"/>
              </a:tabLst>
            </a:pPr>
            <a:r>
              <a:rPr sz="4100" spc="10" dirty="0">
                <a:latin typeface="Arial"/>
                <a:cs typeface="Arial"/>
              </a:rPr>
              <a:t>4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235" dirty="0">
                <a:latin typeface="Arial"/>
                <a:cs typeface="Arial"/>
              </a:rPr>
              <a:t>g</a:t>
            </a:r>
            <a:endParaRPr sz="4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00">
              <a:latin typeface="Arial"/>
              <a:cs typeface="Arial"/>
            </a:endParaRPr>
          </a:p>
          <a:p>
            <a:pPr marL="3093085" indent="-838200">
              <a:lnSpc>
                <a:spcPct val="100000"/>
              </a:lnSpc>
              <a:buAutoNum type="alphaLcParenR"/>
              <a:tabLst>
                <a:tab pos="3093085" algn="l"/>
                <a:tab pos="3093720" algn="l"/>
              </a:tabLst>
            </a:pPr>
            <a:r>
              <a:rPr sz="4100" spc="10" dirty="0">
                <a:latin typeface="Arial"/>
                <a:cs typeface="Arial"/>
              </a:rPr>
              <a:t>4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85" dirty="0">
                <a:latin typeface="Arial"/>
                <a:cs typeface="Arial"/>
              </a:rPr>
              <a:t>cm</a:t>
            </a:r>
            <a:r>
              <a:rPr sz="4125" spc="127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2255520">
              <a:lnSpc>
                <a:spcPct val="100000"/>
              </a:lnSpc>
              <a:tabLst>
                <a:tab pos="3093085" algn="l"/>
              </a:tabLst>
            </a:pPr>
            <a:r>
              <a:rPr sz="4100" spc="120" dirty="0">
                <a:latin typeface="Arial"/>
                <a:cs typeface="Arial"/>
              </a:rPr>
              <a:t>c)	</a:t>
            </a:r>
            <a:r>
              <a:rPr sz="4100" spc="10" dirty="0">
                <a:latin typeface="Arial"/>
                <a:cs typeface="Arial"/>
              </a:rPr>
              <a:t>0.25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85" dirty="0">
                <a:latin typeface="Arial"/>
                <a:cs typeface="Arial"/>
              </a:rPr>
              <a:t>cm</a:t>
            </a:r>
            <a:r>
              <a:rPr sz="4125" spc="127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2255520">
              <a:lnSpc>
                <a:spcPct val="100000"/>
              </a:lnSpc>
              <a:tabLst>
                <a:tab pos="3093085" algn="l"/>
              </a:tabLst>
            </a:pPr>
            <a:r>
              <a:rPr sz="4100" spc="120" dirty="0">
                <a:latin typeface="Arial"/>
                <a:cs typeface="Arial"/>
              </a:rPr>
              <a:t>d)	</a:t>
            </a:r>
            <a:r>
              <a:rPr sz="4100" spc="10" dirty="0">
                <a:latin typeface="Arial"/>
                <a:cs typeface="Arial"/>
              </a:rPr>
              <a:t>0.25</a:t>
            </a:r>
            <a:r>
              <a:rPr sz="4100" dirty="0">
                <a:latin typeface="Arial"/>
                <a:cs typeface="Arial"/>
              </a:rPr>
              <a:t> </a:t>
            </a:r>
            <a:r>
              <a:rPr sz="4100" spc="100" dirty="0">
                <a:latin typeface="Arial"/>
                <a:cs typeface="Arial"/>
              </a:rPr>
              <a:t>g/cm</a:t>
            </a:r>
            <a:r>
              <a:rPr sz="4125" spc="150" baseline="20202" dirty="0">
                <a:latin typeface="Arial"/>
                <a:cs typeface="Arial"/>
              </a:rPr>
              <a:t>3</a:t>
            </a:r>
            <a:endParaRPr sz="4125" baseline="20202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5507" y="542256"/>
            <a:ext cx="5530215" cy="140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50" spc="105" dirty="0"/>
              <a:t>Diagnostic</a:t>
            </a:r>
            <a:endParaRPr sz="9050"/>
          </a:p>
        </p:txBody>
      </p:sp>
      <p:sp>
        <p:nvSpPr>
          <p:cNvPr id="4" name="object 4"/>
          <p:cNvSpPr/>
          <p:nvPr/>
        </p:nvSpPr>
        <p:spPr>
          <a:xfrm>
            <a:off x="85982" y="93766"/>
            <a:ext cx="1740491" cy="232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36930" y="7064004"/>
            <a:ext cx="3722651" cy="4244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4317" y="657436"/>
            <a:ext cx="648589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50" spc="100" dirty="0">
                <a:latin typeface="Arial"/>
                <a:cs typeface="Arial"/>
              </a:rPr>
              <a:t>Alpha</a:t>
            </a:r>
            <a:r>
              <a:rPr sz="7550" spc="-5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7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49" y="43021"/>
            <a:ext cx="1900555" cy="2997200"/>
            <a:chOff x="13249" y="43021"/>
            <a:chExt cx="1900555" cy="2997200"/>
          </a:xfrm>
        </p:grpSpPr>
        <p:sp>
          <p:nvSpPr>
            <p:cNvPr id="4" name="object 4"/>
            <p:cNvSpPr/>
            <p:nvPr/>
          </p:nvSpPr>
          <p:spPr>
            <a:xfrm>
              <a:off x="172137" y="165241"/>
              <a:ext cx="1579118" cy="27145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9" y="43021"/>
              <a:ext cx="1900346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5664" y="322368"/>
            <a:ext cx="1141730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200" dirty="0">
                <a:solidFill>
                  <a:srgbClr val="FFFFFF"/>
                </a:solidFill>
              </a:rPr>
              <a:t>α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1136650" y="3107624"/>
            <a:ext cx="10058400" cy="70217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812165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901065" algn="l"/>
                <a:tab pos="9017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100" dirty="0">
                <a:latin typeface="Arial"/>
                <a:cs typeface="Arial"/>
              </a:rPr>
              <a:t>block </a:t>
            </a:r>
            <a:r>
              <a:rPr sz="4100" spc="5" dirty="0">
                <a:latin typeface="Arial"/>
                <a:cs typeface="Arial"/>
              </a:rPr>
              <a:t>with </a:t>
            </a:r>
            <a:r>
              <a:rPr sz="4100" spc="10" dirty="0">
                <a:latin typeface="Arial"/>
                <a:cs typeface="Arial"/>
              </a:rPr>
              <a:t>a volume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b="1" spc="10" dirty="0">
                <a:latin typeface="Arial"/>
                <a:cs typeface="Arial"/>
              </a:rPr>
              <a:t>8 </a:t>
            </a:r>
            <a:r>
              <a:rPr sz="4100" b="1" spc="5" dirty="0">
                <a:latin typeface="Arial"/>
                <a:cs typeface="Arial"/>
              </a:rPr>
              <a:t>cm</a:t>
            </a:r>
            <a:r>
              <a:rPr sz="4125" b="1" spc="7" baseline="20202" dirty="0">
                <a:latin typeface="Arial"/>
                <a:cs typeface="Arial"/>
              </a:rPr>
              <a:t>3 </a:t>
            </a:r>
            <a:r>
              <a:rPr sz="4100" spc="45" dirty="0">
                <a:latin typeface="Arial"/>
                <a:cs typeface="Arial"/>
              </a:rPr>
              <a:t>weighs </a:t>
            </a:r>
            <a:r>
              <a:rPr sz="4100" b="1" spc="10" dirty="0">
                <a:latin typeface="Arial"/>
                <a:cs typeface="Arial"/>
              </a:rPr>
              <a:t>80 </a:t>
            </a:r>
            <a:r>
              <a:rPr sz="4100" b="1" spc="5" dirty="0">
                <a:latin typeface="Arial"/>
                <a:cs typeface="Arial"/>
              </a:rPr>
              <a:t>g</a:t>
            </a:r>
            <a:r>
              <a:rPr sz="4100" spc="5" dirty="0">
                <a:latin typeface="Arial"/>
                <a:cs typeface="Arial"/>
              </a:rPr>
              <a:t>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this </a:t>
            </a:r>
            <a:r>
              <a:rPr sz="4100" spc="100" dirty="0">
                <a:latin typeface="Arial"/>
                <a:cs typeface="Arial"/>
              </a:rPr>
              <a:t>block </a:t>
            </a:r>
            <a:r>
              <a:rPr sz="4100" spc="5" dirty="0">
                <a:latin typeface="Arial"/>
                <a:cs typeface="Arial"/>
              </a:rPr>
              <a:t>in</a:t>
            </a:r>
            <a:r>
              <a:rPr sz="4100" spc="-130" dirty="0">
                <a:latin typeface="Arial"/>
                <a:cs typeface="Arial"/>
              </a:rPr>
              <a:t> </a:t>
            </a:r>
            <a:r>
              <a:rPr sz="4100" spc="45" dirty="0">
                <a:latin typeface="Arial"/>
                <a:cs typeface="Arial"/>
              </a:rPr>
              <a:t>g/cm</a:t>
            </a:r>
            <a:r>
              <a:rPr sz="4125" spc="67" baseline="20202" dirty="0">
                <a:latin typeface="Arial"/>
                <a:cs typeface="Arial"/>
              </a:rPr>
              <a:t>3</a:t>
            </a:r>
            <a:r>
              <a:rPr sz="4100" spc="45" dirty="0">
                <a:latin typeface="Arial"/>
                <a:cs typeface="Arial"/>
              </a:rPr>
              <a:t>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50" dirty="0">
              <a:latin typeface="Arial"/>
              <a:cs typeface="Arial"/>
            </a:endParaRPr>
          </a:p>
          <a:p>
            <a:pPr marL="901065" marR="36703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b="1" spc="10" dirty="0">
                <a:latin typeface="Arial"/>
                <a:cs typeface="Arial"/>
              </a:rPr>
              <a:t>1 cm x 2 cm x 10 cm </a:t>
            </a:r>
            <a:r>
              <a:rPr sz="4100" b="1" spc="5" dirty="0">
                <a:latin typeface="Arial"/>
                <a:cs typeface="Arial"/>
              </a:rPr>
              <a:t>cuboid </a:t>
            </a:r>
            <a:r>
              <a:rPr sz="4100" spc="45" dirty="0">
                <a:latin typeface="Arial"/>
                <a:cs typeface="Arial"/>
              </a:rPr>
              <a:t>weighs </a:t>
            </a:r>
            <a:r>
              <a:rPr sz="4100" spc="10" dirty="0">
                <a:latin typeface="Arial"/>
                <a:cs typeface="Arial"/>
              </a:rPr>
              <a:t>80 </a:t>
            </a:r>
            <a:r>
              <a:rPr sz="4100" spc="45" dirty="0">
                <a:latin typeface="Arial"/>
                <a:cs typeface="Arial"/>
              </a:rPr>
              <a:t>grams. </a:t>
            </a:r>
            <a:r>
              <a:rPr sz="4100" spc="-45" dirty="0">
                <a:latin typeface="Arial"/>
                <a:cs typeface="Arial"/>
              </a:rPr>
              <a:t>What</a:t>
            </a:r>
            <a:r>
              <a:rPr sz="4100" spc="-125" dirty="0">
                <a:latin typeface="Arial"/>
                <a:cs typeface="Arial"/>
              </a:rPr>
              <a:t> </a:t>
            </a:r>
            <a:r>
              <a:rPr sz="4100" spc="5" dirty="0">
                <a:latin typeface="Arial"/>
                <a:cs typeface="Arial"/>
              </a:rPr>
              <a:t>is</a:t>
            </a:r>
            <a:r>
              <a:rPr lang="en-GB"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the</a:t>
            </a:r>
            <a:br>
              <a:rPr lang="en-GB" sz="4100" spc="10" dirty="0">
                <a:latin typeface="Arial"/>
                <a:cs typeface="Arial"/>
              </a:rPr>
            </a:b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-45" dirty="0">
                <a:latin typeface="Arial"/>
                <a:cs typeface="Arial"/>
              </a:rPr>
              <a:t> </a:t>
            </a:r>
            <a:r>
              <a:rPr sz="4100" spc="75" dirty="0">
                <a:latin typeface="Arial"/>
                <a:cs typeface="Arial"/>
              </a:rPr>
              <a:t>cuboid?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4300" dirty="0">
              <a:latin typeface="Arial"/>
              <a:cs typeface="Arial"/>
            </a:endParaRPr>
          </a:p>
          <a:p>
            <a:pPr marL="901065" marR="5588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spc="85" dirty="0">
                <a:latin typeface="Arial"/>
                <a:cs typeface="Arial"/>
              </a:rPr>
              <a:t>gym </a:t>
            </a:r>
            <a:r>
              <a:rPr sz="4100" spc="60" dirty="0">
                <a:latin typeface="Arial"/>
                <a:cs typeface="Arial"/>
              </a:rPr>
              <a:t>ball </a:t>
            </a:r>
            <a:r>
              <a:rPr sz="4100" spc="5" dirty="0">
                <a:latin typeface="Arial"/>
                <a:cs typeface="Arial"/>
              </a:rPr>
              <a:t>with </a:t>
            </a:r>
            <a:r>
              <a:rPr sz="4100" spc="10" dirty="0">
                <a:latin typeface="Arial"/>
                <a:cs typeface="Arial"/>
              </a:rPr>
              <a:t>a volume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b="1" spc="5" dirty="0">
                <a:latin typeface="Arial"/>
                <a:cs typeface="Arial"/>
              </a:rPr>
              <a:t>800 cm</a:t>
            </a:r>
            <a:r>
              <a:rPr sz="4125" b="1" spc="7" baseline="20202" dirty="0">
                <a:latin typeface="Arial"/>
                <a:cs typeface="Arial"/>
              </a:rPr>
              <a:t>3 </a:t>
            </a:r>
            <a:r>
              <a:rPr sz="4100" spc="10" dirty="0">
                <a:latin typeface="Arial"/>
                <a:cs typeface="Arial"/>
              </a:rPr>
              <a:t>has a mass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1600 </a:t>
            </a:r>
            <a:r>
              <a:rPr sz="4100" spc="120" dirty="0">
                <a:latin typeface="Arial"/>
                <a:cs typeface="Arial"/>
              </a:rPr>
              <a:t>g.</a:t>
            </a:r>
            <a:r>
              <a:rPr lang="en-GB" sz="4100" spc="120" dirty="0">
                <a:latin typeface="Arial"/>
                <a:cs typeface="Arial"/>
              </a:rPr>
              <a:t>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the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5" dirty="0">
                <a:latin typeface="Arial"/>
                <a:cs typeface="Arial"/>
              </a:rPr>
              <a:t> ball?</a:t>
            </a:r>
            <a:endParaRPr sz="41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20E57-2000-584F-AB09-3F68D7C4D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518" y="3127860"/>
            <a:ext cx="80137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C0BF9-B8E0-F04E-B291-E6A599A23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650" y="5406265"/>
            <a:ext cx="8942964" cy="2414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43453-D8E0-3F4D-90A8-DD5E9991D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050" y="8514765"/>
            <a:ext cx="7467537" cy="1604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6C988-C134-DA46-9C65-E60FBB7CFBD7}"/>
              </a:ext>
            </a:extLst>
          </p:cNvPr>
          <p:cNvSpPr/>
          <p:nvPr/>
        </p:nvSpPr>
        <p:spPr>
          <a:xfrm>
            <a:off x="10728656" y="2860513"/>
            <a:ext cx="8772194" cy="2088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77F-DFA4-0848-BB31-A3D2233F6588}"/>
              </a:ext>
            </a:extLst>
          </p:cNvPr>
          <p:cNvSpPr/>
          <p:nvPr/>
        </p:nvSpPr>
        <p:spPr>
          <a:xfrm>
            <a:off x="10732898" y="5396107"/>
            <a:ext cx="8772194" cy="242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DDE08-C9F4-B74C-8A13-157E897E414B}"/>
              </a:ext>
            </a:extLst>
          </p:cNvPr>
          <p:cNvSpPr/>
          <p:nvPr/>
        </p:nvSpPr>
        <p:spPr>
          <a:xfrm>
            <a:off x="10723933" y="8219990"/>
            <a:ext cx="8772194" cy="2424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6089" y="657436"/>
            <a:ext cx="5951220" cy="11817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50" spc="15" dirty="0">
                <a:latin typeface="Arial"/>
                <a:cs typeface="Arial"/>
              </a:rPr>
              <a:t>Beta</a:t>
            </a:r>
            <a:r>
              <a:rPr sz="7550" spc="-4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7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306" y="43691"/>
            <a:ext cx="1815464" cy="2997200"/>
            <a:chOff x="9306" y="43691"/>
            <a:chExt cx="1815464" cy="2997200"/>
          </a:xfrm>
        </p:grpSpPr>
        <p:sp>
          <p:nvSpPr>
            <p:cNvPr id="4" name="object 4"/>
            <p:cNvSpPr/>
            <p:nvPr/>
          </p:nvSpPr>
          <p:spPr>
            <a:xfrm>
              <a:off x="171436" y="165963"/>
              <a:ext cx="1490533" cy="2714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06" y="43691"/>
              <a:ext cx="1815004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193" y="322368"/>
            <a:ext cx="1052830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-455" dirty="0">
                <a:solidFill>
                  <a:srgbClr val="FFFFFF"/>
                </a:solidFill>
              </a:rPr>
              <a:t>β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1422708" y="3036903"/>
            <a:ext cx="9577930" cy="69910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304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901065" algn="l"/>
                <a:tab pos="901700" algn="l"/>
              </a:tabLst>
            </a:pPr>
            <a:r>
              <a:rPr sz="4100" spc="15" dirty="0">
                <a:latin typeface="Arial"/>
                <a:cs typeface="Arial"/>
              </a:rPr>
              <a:t>A </a:t>
            </a:r>
            <a:r>
              <a:rPr sz="4100" b="1" spc="10" dirty="0">
                <a:latin typeface="Arial"/>
                <a:cs typeface="Arial"/>
              </a:rPr>
              <a:t>2 cm x 5 cm x 6 cm cuboid </a:t>
            </a:r>
            <a:r>
              <a:rPr sz="4100" spc="45" dirty="0">
                <a:latin typeface="Arial"/>
                <a:cs typeface="Arial"/>
              </a:rPr>
              <a:t>weighs </a:t>
            </a:r>
            <a:r>
              <a:rPr sz="4100" b="1" spc="10" dirty="0">
                <a:latin typeface="Arial"/>
                <a:cs typeface="Arial"/>
              </a:rPr>
              <a:t>30 grams</a:t>
            </a:r>
            <a:r>
              <a:rPr sz="4100" spc="10" dirty="0">
                <a:latin typeface="Arial"/>
                <a:cs typeface="Arial"/>
              </a:rPr>
              <a:t>. </a:t>
            </a: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</a:t>
            </a:r>
            <a:r>
              <a:rPr sz="4100" spc="-7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the</a:t>
            </a:r>
            <a:r>
              <a:rPr sz="4100" spc="-35" dirty="0">
                <a:latin typeface="Arial"/>
                <a:cs typeface="Arial"/>
              </a:rPr>
              <a:t> </a:t>
            </a:r>
            <a:r>
              <a:rPr sz="4100" spc="75" dirty="0">
                <a:latin typeface="Arial"/>
                <a:cs typeface="Arial"/>
              </a:rPr>
              <a:t>cuboid?</a:t>
            </a:r>
            <a:endParaRPr sz="4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lphaLcParenR"/>
            </a:pPr>
            <a:endParaRPr sz="4350" dirty="0">
              <a:latin typeface="Arial"/>
              <a:cs typeface="Arial"/>
            </a:endParaRPr>
          </a:p>
          <a:p>
            <a:pPr marL="901065" marR="195580" indent="-838200">
              <a:lnSpc>
                <a:spcPct val="100499"/>
              </a:lnSpc>
              <a:buFontTx/>
              <a:buAutoNum type="alphaLcParenR"/>
              <a:tabLst>
                <a:tab pos="901065" algn="l"/>
                <a:tab pos="901700" algn="l"/>
                <a:tab pos="14528800" algn="l"/>
              </a:tabLst>
            </a:pPr>
            <a:r>
              <a:rPr sz="4100" spc="-30" dirty="0">
                <a:latin typeface="Arial"/>
                <a:cs typeface="Arial"/>
              </a:rPr>
              <a:t>Silver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has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a</a:t>
            </a:r>
            <a:r>
              <a:rPr sz="4100" spc="5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</a:t>
            </a:r>
            <a:r>
              <a:rPr sz="4100" spc="5" dirty="0">
                <a:latin typeface="Arial"/>
                <a:cs typeface="Arial"/>
              </a:rPr>
              <a:t> of </a:t>
            </a:r>
            <a:r>
              <a:rPr sz="4100" b="1" spc="5" dirty="0">
                <a:latin typeface="Arial"/>
                <a:cs typeface="Arial"/>
              </a:rPr>
              <a:t>10.</a:t>
            </a:r>
            <a:r>
              <a:rPr sz="4100" b="1" spc="10" dirty="0">
                <a:latin typeface="Arial"/>
                <a:cs typeface="Arial"/>
              </a:rPr>
              <a:t>5</a:t>
            </a:r>
            <a:r>
              <a:rPr sz="4100" b="1" spc="5" dirty="0">
                <a:latin typeface="Arial"/>
                <a:cs typeface="Arial"/>
              </a:rPr>
              <a:t> </a:t>
            </a:r>
            <a:r>
              <a:rPr sz="4100" b="1" spc="10" dirty="0">
                <a:latin typeface="Arial"/>
                <a:cs typeface="Arial"/>
              </a:rPr>
              <a:t>g/cm</a:t>
            </a:r>
            <a:r>
              <a:rPr sz="4125" b="1" spc="-7" baseline="20202" dirty="0">
                <a:latin typeface="Arial"/>
                <a:cs typeface="Arial"/>
              </a:rPr>
              <a:t>3</a:t>
            </a:r>
            <a:r>
              <a:rPr sz="4100" spc="5" dirty="0">
                <a:latin typeface="Arial"/>
                <a:cs typeface="Arial"/>
              </a:rPr>
              <a:t>. </a:t>
            </a:r>
            <a: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  <a:t>How much does </a:t>
            </a:r>
            <a:r>
              <a:rPr lang="en-GB" sz="4100" b="1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r>
              <a:rPr lang="en-GB" sz="4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  <a:t> of silver weigh?</a:t>
            </a:r>
          </a:p>
          <a:p>
            <a:pPr marL="901065" marR="19558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  <a:tab pos="14528800" algn="l"/>
              </a:tabLst>
            </a:pPr>
            <a:endParaRPr sz="4100" dirty="0">
              <a:latin typeface="Arial"/>
              <a:cs typeface="Arial"/>
            </a:endParaRPr>
          </a:p>
          <a:p>
            <a:pPr marL="901065" marR="436880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4100" spc="-45" dirty="0">
                <a:latin typeface="Arial"/>
                <a:cs typeface="Arial"/>
              </a:rPr>
              <a:t>What </a:t>
            </a:r>
            <a:r>
              <a:rPr sz="4100" spc="5" dirty="0">
                <a:latin typeface="Arial"/>
                <a:cs typeface="Arial"/>
              </a:rPr>
              <a:t>is </a:t>
            </a:r>
            <a:r>
              <a:rPr sz="4100" spc="10" dirty="0">
                <a:latin typeface="Arial"/>
                <a:cs typeface="Arial"/>
              </a:rPr>
              <a:t>the volume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spc="10" dirty="0">
                <a:latin typeface="Arial"/>
                <a:cs typeface="Arial"/>
              </a:rPr>
              <a:t>an </a:t>
            </a:r>
            <a:r>
              <a:rPr sz="4100" spc="85" dirty="0">
                <a:latin typeface="Arial"/>
                <a:cs typeface="Arial"/>
              </a:rPr>
              <a:t>object </a:t>
            </a:r>
            <a:r>
              <a:rPr sz="4100" spc="5" dirty="0">
                <a:latin typeface="Arial"/>
                <a:cs typeface="Arial"/>
              </a:rPr>
              <a:t>that </a:t>
            </a:r>
            <a:r>
              <a:rPr sz="4100" spc="45" dirty="0">
                <a:latin typeface="Arial"/>
                <a:cs typeface="Arial"/>
              </a:rPr>
              <a:t>weighs </a:t>
            </a:r>
            <a:r>
              <a:rPr sz="4100" b="1" spc="10" dirty="0">
                <a:latin typeface="Arial"/>
                <a:cs typeface="Arial"/>
              </a:rPr>
              <a:t>40 g </a:t>
            </a:r>
            <a:r>
              <a:rPr sz="4100" spc="85" dirty="0">
                <a:latin typeface="Arial"/>
                <a:cs typeface="Arial"/>
              </a:rPr>
              <a:t>and </a:t>
            </a:r>
            <a:r>
              <a:rPr sz="4100" spc="10" dirty="0">
                <a:latin typeface="Arial"/>
                <a:cs typeface="Arial"/>
              </a:rPr>
              <a:t>has</a:t>
            </a:r>
            <a:r>
              <a:rPr sz="4100" spc="-175" dirty="0">
                <a:latin typeface="Arial"/>
                <a:cs typeface="Arial"/>
              </a:rPr>
              <a:t> </a:t>
            </a:r>
            <a:r>
              <a:rPr sz="4100" spc="10" dirty="0">
                <a:latin typeface="Arial"/>
                <a:cs typeface="Arial"/>
              </a:rPr>
              <a:t>a</a:t>
            </a:r>
            <a:r>
              <a:rPr lang="en-GB" sz="4100" spc="10" dirty="0">
                <a:latin typeface="Arial"/>
                <a:cs typeface="Arial"/>
              </a:rPr>
              <a:t> </a:t>
            </a:r>
            <a:r>
              <a:rPr sz="4100" spc="40" dirty="0">
                <a:latin typeface="Arial"/>
                <a:cs typeface="Arial"/>
              </a:rPr>
              <a:t>density </a:t>
            </a:r>
            <a:r>
              <a:rPr sz="4100" spc="5" dirty="0">
                <a:latin typeface="Arial"/>
                <a:cs typeface="Arial"/>
              </a:rPr>
              <a:t>of </a:t>
            </a:r>
            <a:r>
              <a:rPr sz="4100" b="1" spc="10" dirty="0">
                <a:latin typeface="Arial"/>
                <a:cs typeface="Arial"/>
              </a:rPr>
              <a:t>4</a:t>
            </a:r>
            <a:r>
              <a:rPr sz="4100" b="1" spc="-35" dirty="0">
                <a:latin typeface="Arial"/>
                <a:cs typeface="Arial"/>
              </a:rPr>
              <a:t> </a:t>
            </a:r>
            <a:r>
              <a:rPr sz="4100" b="1" spc="5" dirty="0">
                <a:latin typeface="Arial"/>
                <a:cs typeface="Arial"/>
              </a:rPr>
              <a:t>g/cm</a:t>
            </a:r>
            <a:r>
              <a:rPr sz="4125" b="1" spc="7" baseline="20202" dirty="0">
                <a:latin typeface="Arial"/>
                <a:cs typeface="Arial"/>
              </a:rPr>
              <a:t>3</a:t>
            </a:r>
            <a:r>
              <a:rPr sz="4100" spc="5" dirty="0">
                <a:latin typeface="Arial"/>
                <a:cs typeface="Arial"/>
              </a:rPr>
              <a:t>.</a:t>
            </a:r>
            <a:endParaRPr sz="41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A9F9CF-F49B-F940-BE77-413F44A7D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650" y="3036903"/>
            <a:ext cx="8609853" cy="2200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82275-AF0F-8C41-9768-C0757930B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0250" y="5654675"/>
            <a:ext cx="8534400" cy="1849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42CEC-1A51-5340-9CED-B2CAF72FD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382" y="8099308"/>
            <a:ext cx="7083403" cy="1670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15ADE1-7865-994B-982A-A49853CFF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7050" y="9689381"/>
            <a:ext cx="2438400" cy="9985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50E2AF-A702-A344-81B4-4F1566DD7CF9}"/>
              </a:ext>
            </a:extLst>
          </p:cNvPr>
          <p:cNvSpPr/>
          <p:nvPr/>
        </p:nvSpPr>
        <p:spPr>
          <a:xfrm>
            <a:off x="10728656" y="2860513"/>
            <a:ext cx="8772194" cy="2376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25F5D-6932-FC45-96EE-155914D32371}"/>
              </a:ext>
            </a:extLst>
          </p:cNvPr>
          <p:cNvSpPr/>
          <p:nvPr/>
        </p:nvSpPr>
        <p:spPr>
          <a:xfrm>
            <a:off x="10728656" y="5447449"/>
            <a:ext cx="8772194" cy="2376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76BCA-B069-004C-B6D3-C222664A8F18}"/>
              </a:ext>
            </a:extLst>
          </p:cNvPr>
          <p:cNvSpPr/>
          <p:nvPr/>
        </p:nvSpPr>
        <p:spPr>
          <a:xfrm>
            <a:off x="10728656" y="8110478"/>
            <a:ext cx="8772194" cy="2593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720" y="10085"/>
            <a:ext cx="14481810" cy="1832553"/>
          </a:xfrm>
          <a:prstGeom prst="rect">
            <a:avLst/>
          </a:prstGeom>
        </p:spPr>
        <p:txBody>
          <a:bodyPr vert="horz" wrap="square" lIns="0" tIns="664210" rIns="0" bIns="0" rtlCol="0">
            <a:spAutoFit/>
          </a:bodyPr>
          <a:lstStyle/>
          <a:p>
            <a:pPr marL="912494" algn="ctr">
              <a:lnSpc>
                <a:spcPct val="100000"/>
              </a:lnSpc>
              <a:spcBef>
                <a:spcPts val="5230"/>
              </a:spcBef>
            </a:pPr>
            <a:r>
              <a:rPr sz="7550" spc="20" dirty="0">
                <a:latin typeface="Arial"/>
                <a:cs typeface="Arial"/>
              </a:rPr>
              <a:t>Gamma</a:t>
            </a:r>
            <a:r>
              <a:rPr sz="7550" spc="5" dirty="0">
                <a:latin typeface="Arial"/>
                <a:cs typeface="Arial"/>
              </a:rPr>
              <a:t> </a:t>
            </a:r>
            <a:r>
              <a:rPr sz="7550" spc="-5" dirty="0">
                <a:latin typeface="Arial"/>
                <a:cs typeface="Arial"/>
              </a:rPr>
              <a:t>Exercise</a:t>
            </a:r>
            <a:endParaRPr sz="41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581" y="43691"/>
            <a:ext cx="1660525" cy="2997200"/>
            <a:chOff x="86581" y="43691"/>
            <a:chExt cx="1660525" cy="2997200"/>
          </a:xfrm>
        </p:grpSpPr>
        <p:sp>
          <p:nvSpPr>
            <p:cNvPr id="4" name="object 4"/>
            <p:cNvSpPr/>
            <p:nvPr/>
          </p:nvSpPr>
          <p:spPr>
            <a:xfrm>
              <a:off x="248711" y="165963"/>
              <a:ext cx="1335983" cy="2714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581" y="43691"/>
              <a:ext cx="1660454" cy="2997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8960" y="322368"/>
            <a:ext cx="898525" cy="2287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850" spc="-555" dirty="0">
                <a:solidFill>
                  <a:srgbClr val="FFFFFF"/>
                </a:solidFill>
              </a:rPr>
              <a:t>γ</a:t>
            </a:r>
            <a:endParaRPr sz="14850"/>
          </a:p>
        </p:txBody>
      </p:sp>
      <p:sp>
        <p:nvSpPr>
          <p:cNvPr id="7" name="object 7"/>
          <p:cNvSpPr txBox="1"/>
          <p:nvPr/>
        </p:nvSpPr>
        <p:spPr>
          <a:xfrm>
            <a:off x="1670050" y="2585275"/>
            <a:ext cx="10224564" cy="779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68580" indent="-838200">
              <a:lnSpc>
                <a:spcPct val="100499"/>
              </a:lnSpc>
              <a:spcBef>
                <a:spcPts val="95"/>
              </a:spcBef>
              <a:buFont typeface="+mj-lt"/>
              <a:buAutoNum type="alphaLcParenR"/>
              <a:tabLst>
                <a:tab pos="901065" algn="l"/>
                <a:tab pos="901700" algn="l"/>
                <a:tab pos="14965044" algn="l"/>
              </a:tabLst>
            </a:pPr>
            <a:r>
              <a:rPr lang="en-GB" sz="3600" spc="5" dirty="0">
                <a:latin typeface="Arial"/>
                <a:cs typeface="Arial"/>
              </a:rPr>
              <a:t>	</a:t>
            </a:r>
            <a:r>
              <a:rPr lang="en-GB" sz="3600" spc="15" dirty="0">
                <a:latin typeface="Arial"/>
                <a:cs typeface="Arial"/>
              </a:rPr>
              <a:t>A </a:t>
            </a:r>
            <a:r>
              <a:rPr lang="en-GB" sz="3600" b="1" spc="10" dirty="0">
                <a:latin typeface="Arial"/>
                <a:cs typeface="Arial"/>
              </a:rPr>
              <a:t>cube </a:t>
            </a:r>
            <a:r>
              <a:rPr lang="en-GB" sz="3600" b="1" spc="5" dirty="0">
                <a:latin typeface="Arial"/>
                <a:cs typeface="Arial"/>
              </a:rPr>
              <a:t>of side </a:t>
            </a:r>
            <a:r>
              <a:rPr lang="en-GB" sz="3600" b="1" spc="10" dirty="0">
                <a:latin typeface="Arial"/>
                <a:cs typeface="Arial"/>
              </a:rPr>
              <a:t>2 </a:t>
            </a:r>
            <a:r>
              <a:rPr lang="en-GB" sz="3600" b="1" spc="15" dirty="0">
                <a:latin typeface="Arial"/>
                <a:cs typeface="Arial"/>
              </a:rPr>
              <a:t>cm </a:t>
            </a:r>
            <a:r>
              <a:rPr lang="en-GB" sz="3600" spc="10" dirty="0">
                <a:latin typeface="Arial"/>
                <a:cs typeface="Arial"/>
              </a:rPr>
              <a:t>has a mass </a:t>
            </a:r>
            <a:r>
              <a:rPr lang="en-GB" sz="3600" spc="5" dirty="0">
                <a:latin typeface="Arial"/>
                <a:cs typeface="Arial"/>
              </a:rPr>
              <a:t>of </a:t>
            </a:r>
            <a:r>
              <a:rPr lang="en-GB" sz="3600" b="1" spc="10" dirty="0">
                <a:latin typeface="Arial"/>
                <a:cs typeface="Arial"/>
              </a:rPr>
              <a:t>72 g</a:t>
            </a:r>
            <a:r>
              <a:rPr lang="en-GB" sz="3600" spc="10" dirty="0">
                <a:latin typeface="Arial"/>
                <a:cs typeface="Arial"/>
              </a:rPr>
              <a:t>. </a:t>
            </a:r>
            <a:r>
              <a:rPr lang="en-GB" sz="3600" spc="-45" dirty="0">
                <a:latin typeface="Arial"/>
                <a:cs typeface="Arial"/>
              </a:rPr>
              <a:t>What </a:t>
            </a:r>
            <a:r>
              <a:rPr lang="en-GB" sz="3600" spc="5" dirty="0">
                <a:latin typeface="Arial"/>
                <a:cs typeface="Arial"/>
              </a:rPr>
              <a:t>is </a:t>
            </a:r>
            <a:r>
              <a:rPr lang="en-GB" sz="3600" spc="10" dirty="0">
                <a:latin typeface="Arial"/>
                <a:cs typeface="Arial"/>
              </a:rPr>
              <a:t>the </a:t>
            </a:r>
            <a:r>
              <a:rPr lang="en-GB" sz="3600" spc="40" dirty="0">
                <a:latin typeface="Arial"/>
                <a:cs typeface="Arial"/>
              </a:rPr>
              <a:t>density </a:t>
            </a:r>
            <a:r>
              <a:rPr lang="en-GB" sz="3600" spc="5" dirty="0">
                <a:latin typeface="Arial"/>
                <a:cs typeface="Arial"/>
              </a:rPr>
              <a:t>of </a:t>
            </a:r>
            <a:r>
              <a:rPr lang="en-GB" sz="3600" spc="10" dirty="0">
                <a:latin typeface="Arial"/>
                <a:cs typeface="Arial"/>
              </a:rPr>
              <a:t>the</a:t>
            </a:r>
            <a:r>
              <a:rPr lang="en-GB" sz="3600" spc="-35" dirty="0">
                <a:latin typeface="Arial"/>
                <a:cs typeface="Arial"/>
              </a:rPr>
              <a:t> </a:t>
            </a:r>
            <a:r>
              <a:rPr lang="en-GB" sz="3600" spc="55" dirty="0">
                <a:latin typeface="Arial"/>
                <a:cs typeface="Arial"/>
              </a:rPr>
              <a:t>cube?</a:t>
            </a:r>
            <a:endParaRPr lang="en-GB" sz="3600" dirty="0">
              <a:latin typeface="Arial"/>
              <a:cs typeface="Arial"/>
            </a:endParaRPr>
          </a:p>
          <a:p>
            <a:pPr marL="901065" marR="685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901065" algn="l"/>
                <a:tab pos="901700" algn="l"/>
                <a:tab pos="14965044" algn="l"/>
              </a:tabLst>
            </a:pPr>
            <a:endParaRPr lang="en-GB" sz="3600" spc="-20" dirty="0">
              <a:latin typeface="Arial"/>
              <a:cs typeface="Arial"/>
            </a:endParaRPr>
          </a:p>
          <a:p>
            <a:pPr marL="901065" marR="68580" indent="-838200">
              <a:lnSpc>
                <a:spcPct val="100499"/>
              </a:lnSpc>
              <a:spcBef>
                <a:spcPts val="95"/>
              </a:spcBef>
              <a:buAutoNum type="alphaLcParenR"/>
              <a:tabLst>
                <a:tab pos="901065" algn="l"/>
                <a:tab pos="901700" algn="l"/>
                <a:tab pos="14965044" algn="l"/>
              </a:tabLst>
            </a:pPr>
            <a:r>
              <a:rPr sz="3600" spc="-20" dirty="0">
                <a:latin typeface="Arial"/>
                <a:cs typeface="Arial"/>
              </a:rPr>
              <a:t>Platinum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has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a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density</a:t>
            </a:r>
            <a:r>
              <a:rPr sz="3600" spc="5" dirty="0">
                <a:latin typeface="Arial"/>
                <a:cs typeface="Arial"/>
              </a:rPr>
              <a:t> of </a:t>
            </a:r>
            <a:r>
              <a:rPr sz="3600" b="1" spc="5" dirty="0">
                <a:latin typeface="Arial"/>
                <a:cs typeface="Arial"/>
              </a:rPr>
              <a:t>21.</a:t>
            </a:r>
            <a:r>
              <a:rPr sz="3600" b="1" spc="10" dirty="0">
                <a:latin typeface="Arial"/>
                <a:cs typeface="Arial"/>
              </a:rPr>
              <a:t>4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g/cm</a:t>
            </a:r>
            <a:r>
              <a:rPr sz="3600" b="1" spc="-7" baseline="20202" dirty="0">
                <a:latin typeface="Arial"/>
                <a:cs typeface="Arial"/>
              </a:rPr>
              <a:t>3</a:t>
            </a:r>
            <a:r>
              <a:rPr sz="3600" spc="5" dirty="0">
                <a:latin typeface="Arial"/>
                <a:cs typeface="Arial"/>
              </a:rPr>
              <a:t>. </a:t>
            </a:r>
            <a:r>
              <a:rPr sz="3600" spc="10" dirty="0">
                <a:latin typeface="Arial"/>
                <a:cs typeface="Arial"/>
              </a:rPr>
              <a:t>How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much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65" dirty="0">
                <a:latin typeface="Arial"/>
                <a:cs typeface="Arial"/>
              </a:rPr>
              <a:t>does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1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m</a:t>
            </a:r>
            <a:r>
              <a:rPr sz="3600" b="1" spc="-7" baseline="20202" dirty="0">
                <a:latin typeface="Arial"/>
                <a:cs typeface="Arial"/>
              </a:rPr>
              <a:t>3</a:t>
            </a:r>
            <a:r>
              <a:rPr lang="en-GB" sz="3600" b="1" baseline="20202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of</a:t>
            </a:r>
            <a:r>
              <a:rPr lang="en-GB" sz="3600" spc="5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platinum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weigh?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3600" dirty="0">
              <a:latin typeface="Arial"/>
              <a:cs typeface="Arial"/>
            </a:endParaRPr>
          </a:p>
          <a:p>
            <a:pPr marL="901065" marR="455295" indent="-838200">
              <a:lnSpc>
                <a:spcPct val="100499"/>
              </a:lnSpc>
              <a:buAutoNum type="alphaLcParenR"/>
              <a:tabLst>
                <a:tab pos="901065" algn="l"/>
                <a:tab pos="901700" algn="l"/>
              </a:tabLst>
            </a:pPr>
            <a:r>
              <a:rPr sz="3600" spc="-45" dirty="0">
                <a:latin typeface="Arial"/>
                <a:cs typeface="Arial"/>
              </a:rPr>
              <a:t>What </a:t>
            </a:r>
            <a:r>
              <a:rPr sz="3600" spc="5" dirty="0">
                <a:latin typeface="Arial"/>
                <a:cs typeface="Arial"/>
              </a:rPr>
              <a:t>is </a:t>
            </a:r>
            <a:r>
              <a:rPr sz="3600" spc="10" dirty="0">
                <a:latin typeface="Arial"/>
                <a:cs typeface="Arial"/>
              </a:rPr>
              <a:t>the volume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spc="10" dirty="0">
                <a:latin typeface="Arial"/>
                <a:cs typeface="Arial"/>
              </a:rPr>
              <a:t>an </a:t>
            </a:r>
            <a:r>
              <a:rPr sz="3600" spc="85" dirty="0">
                <a:latin typeface="Arial"/>
                <a:cs typeface="Arial"/>
              </a:rPr>
              <a:t>object </a:t>
            </a:r>
            <a:r>
              <a:rPr sz="3600" spc="5" dirty="0">
                <a:latin typeface="Arial"/>
                <a:cs typeface="Arial"/>
              </a:rPr>
              <a:t>that </a:t>
            </a:r>
            <a:r>
              <a:rPr sz="3600" spc="45" dirty="0">
                <a:latin typeface="Arial"/>
                <a:cs typeface="Arial"/>
              </a:rPr>
              <a:t>weighs </a:t>
            </a:r>
            <a:r>
              <a:rPr sz="3600" b="1" spc="5" dirty="0">
                <a:latin typeface="Arial"/>
                <a:cs typeface="Arial"/>
              </a:rPr>
              <a:t>450 </a:t>
            </a:r>
            <a:r>
              <a:rPr sz="3600" b="1" spc="10" dirty="0">
                <a:latin typeface="Arial"/>
                <a:cs typeface="Arial"/>
              </a:rPr>
              <a:t>g </a:t>
            </a:r>
            <a:r>
              <a:rPr sz="3600" spc="85" dirty="0">
                <a:latin typeface="Arial"/>
                <a:cs typeface="Arial"/>
              </a:rPr>
              <a:t>and </a:t>
            </a:r>
            <a:r>
              <a:rPr sz="3600" spc="10" dirty="0">
                <a:latin typeface="Arial"/>
                <a:cs typeface="Arial"/>
              </a:rPr>
              <a:t>has</a:t>
            </a:r>
            <a:r>
              <a:rPr sz="3600" spc="-160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a</a:t>
            </a:r>
            <a:r>
              <a:rPr lang="en-GB" sz="3600" spc="10" dirty="0">
                <a:latin typeface="Arial"/>
                <a:cs typeface="Arial"/>
              </a:rPr>
              <a:t> </a:t>
            </a:r>
            <a:r>
              <a:rPr sz="3600" spc="40" dirty="0">
                <a:latin typeface="Arial"/>
                <a:cs typeface="Arial"/>
              </a:rPr>
              <a:t>density </a:t>
            </a:r>
            <a:r>
              <a:rPr sz="3600" spc="5" dirty="0">
                <a:latin typeface="Arial"/>
                <a:cs typeface="Arial"/>
              </a:rPr>
              <a:t>of</a:t>
            </a:r>
            <a:br>
              <a:rPr lang="en-GB" sz="3600" spc="5" dirty="0">
                <a:latin typeface="Arial"/>
                <a:cs typeface="Arial"/>
              </a:rPr>
            </a:br>
            <a:r>
              <a:rPr sz="3600" b="1" spc="5" dirty="0">
                <a:latin typeface="Arial"/>
                <a:cs typeface="Arial"/>
              </a:rPr>
              <a:t>7.5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30" dirty="0">
                <a:latin typeface="Arial"/>
                <a:cs typeface="Arial"/>
              </a:rPr>
              <a:t>g/cm</a:t>
            </a:r>
            <a:r>
              <a:rPr sz="3600" b="1" spc="-44" baseline="20202" dirty="0">
                <a:latin typeface="Arial"/>
                <a:cs typeface="Arial"/>
              </a:rPr>
              <a:t>3</a:t>
            </a:r>
            <a:r>
              <a:rPr sz="3600" spc="-30" dirty="0">
                <a:latin typeface="Arial"/>
                <a:cs typeface="Arial"/>
              </a:rPr>
              <a:t>?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arenR"/>
            </a:pPr>
            <a:endParaRPr sz="3600" dirty="0">
              <a:latin typeface="Arial"/>
              <a:cs typeface="Arial"/>
            </a:endParaRPr>
          </a:p>
          <a:p>
            <a:pPr marL="901065" marR="186055" indent="-838200">
              <a:lnSpc>
                <a:spcPct val="100499"/>
              </a:lnSpc>
              <a:buAutoNum type="alphaLcParenR"/>
              <a:tabLst>
                <a:tab pos="901700" algn="l"/>
              </a:tabLst>
            </a:pPr>
            <a:r>
              <a:rPr sz="3600" spc="15" dirty="0">
                <a:latin typeface="Arial"/>
                <a:cs typeface="Arial"/>
              </a:rPr>
              <a:t>A </a:t>
            </a:r>
            <a:r>
              <a:rPr sz="3600" spc="60" dirty="0">
                <a:latin typeface="Arial"/>
                <a:cs typeface="Arial"/>
              </a:rPr>
              <a:t>ball </a:t>
            </a:r>
            <a:r>
              <a:rPr sz="3600" spc="5" dirty="0">
                <a:latin typeface="Arial"/>
                <a:cs typeface="Arial"/>
              </a:rPr>
              <a:t>with </a:t>
            </a:r>
            <a:r>
              <a:rPr sz="3600" spc="10" dirty="0">
                <a:latin typeface="Arial"/>
                <a:cs typeface="Arial"/>
              </a:rPr>
              <a:t>a volume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b="1" spc="5" dirty="0">
                <a:latin typeface="Arial"/>
                <a:cs typeface="Arial"/>
              </a:rPr>
              <a:t>900 cm</a:t>
            </a:r>
            <a:r>
              <a:rPr sz="3600" b="1" spc="7" baseline="20202" dirty="0">
                <a:latin typeface="Arial"/>
                <a:cs typeface="Arial"/>
              </a:rPr>
              <a:t>3 </a:t>
            </a:r>
            <a:r>
              <a:rPr sz="3600" spc="10" dirty="0">
                <a:latin typeface="Arial"/>
                <a:cs typeface="Arial"/>
              </a:rPr>
              <a:t>has a mass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spc="10" dirty="0">
                <a:latin typeface="Arial"/>
                <a:cs typeface="Arial"/>
              </a:rPr>
              <a:t>225 </a:t>
            </a:r>
            <a:r>
              <a:rPr sz="3600" spc="120" dirty="0">
                <a:latin typeface="Arial"/>
                <a:cs typeface="Arial"/>
              </a:rPr>
              <a:t>g. </a:t>
            </a:r>
            <a:r>
              <a:rPr sz="3600" spc="-45" dirty="0">
                <a:latin typeface="Arial"/>
                <a:cs typeface="Arial"/>
              </a:rPr>
              <a:t>What </a:t>
            </a:r>
            <a:r>
              <a:rPr sz="3600" spc="5" dirty="0">
                <a:latin typeface="Arial"/>
                <a:cs typeface="Arial"/>
              </a:rPr>
              <a:t>is</a:t>
            </a:r>
            <a:r>
              <a:rPr lang="en-GB" sz="3600" spc="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the </a:t>
            </a:r>
            <a:r>
              <a:rPr sz="3600" spc="40" dirty="0">
                <a:latin typeface="Arial"/>
                <a:cs typeface="Arial"/>
              </a:rPr>
              <a:t>density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spc="10" dirty="0">
                <a:latin typeface="Arial"/>
                <a:cs typeface="Arial"/>
              </a:rPr>
              <a:t>the </a:t>
            </a:r>
            <a:r>
              <a:rPr sz="3600" spc="5" dirty="0">
                <a:latin typeface="Arial"/>
                <a:cs typeface="Arial"/>
              </a:rPr>
              <a:t>ball? </a:t>
            </a:r>
            <a:r>
              <a:rPr sz="3600" spc="-50" dirty="0">
                <a:latin typeface="Arial"/>
                <a:cs typeface="Arial"/>
              </a:rPr>
              <a:t>Will </a:t>
            </a:r>
            <a:r>
              <a:rPr sz="3600" spc="5" dirty="0">
                <a:latin typeface="Arial"/>
                <a:cs typeface="Arial"/>
              </a:rPr>
              <a:t>this </a:t>
            </a:r>
            <a:r>
              <a:rPr sz="3600" spc="60" dirty="0">
                <a:latin typeface="Arial"/>
                <a:cs typeface="Arial"/>
              </a:rPr>
              <a:t>ball </a:t>
            </a:r>
            <a:r>
              <a:rPr sz="3600" spc="5" dirty="0">
                <a:latin typeface="Arial"/>
                <a:cs typeface="Arial"/>
              </a:rPr>
              <a:t>float </a:t>
            </a:r>
            <a:r>
              <a:rPr sz="3600" spc="10" dirty="0">
                <a:latin typeface="Arial"/>
                <a:cs typeface="Arial"/>
              </a:rPr>
              <a:t>on </a:t>
            </a:r>
            <a:r>
              <a:rPr sz="3600" spc="-30" dirty="0">
                <a:latin typeface="Arial"/>
                <a:cs typeface="Arial"/>
              </a:rPr>
              <a:t>water? </a:t>
            </a:r>
            <a:r>
              <a:rPr sz="3600" spc="-55" dirty="0">
                <a:latin typeface="Arial"/>
                <a:cs typeface="Arial"/>
              </a:rPr>
              <a:t>(Water </a:t>
            </a:r>
            <a:r>
              <a:rPr sz="3600" spc="10" dirty="0">
                <a:latin typeface="Arial"/>
                <a:cs typeface="Arial"/>
              </a:rPr>
              <a:t>has</a:t>
            </a:r>
            <a:r>
              <a:rPr lang="en-GB" sz="3600" spc="10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a </a:t>
            </a:r>
            <a:r>
              <a:rPr sz="3600" spc="40" dirty="0">
                <a:latin typeface="Arial"/>
                <a:cs typeface="Arial"/>
              </a:rPr>
              <a:t>density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spc="10" dirty="0">
                <a:latin typeface="Arial"/>
                <a:cs typeface="Arial"/>
              </a:rPr>
              <a:t>1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g/cm</a:t>
            </a:r>
            <a:r>
              <a:rPr sz="3600" spc="104" baseline="20202" dirty="0">
                <a:latin typeface="Arial"/>
                <a:cs typeface="Arial"/>
              </a:rPr>
              <a:t>3</a:t>
            </a:r>
            <a:r>
              <a:rPr sz="3600" spc="70" dirty="0">
                <a:latin typeface="Arial"/>
                <a:cs typeface="Arial"/>
              </a:rPr>
              <a:t>.)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A07EE-355F-774F-B52D-44A4E292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162" y="2029572"/>
            <a:ext cx="6375400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7285EC-CCB1-464E-A9BE-281A0318C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2162" y="2621031"/>
            <a:ext cx="7442200" cy="13843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704485-050F-3749-BBCE-043400B69A31}"/>
              </a:ext>
            </a:extLst>
          </p:cNvPr>
          <p:cNvGrpSpPr/>
          <p:nvPr/>
        </p:nvGrpSpPr>
        <p:grpSpPr>
          <a:xfrm>
            <a:off x="12017188" y="4107172"/>
            <a:ext cx="7417174" cy="1574800"/>
            <a:chOff x="12017188" y="4212224"/>
            <a:chExt cx="7417174" cy="1574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03CA0A-295D-EC42-A89E-D6F7067F3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7188" y="4212224"/>
              <a:ext cx="1739900" cy="876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3E83A4-5077-7447-B683-14C7C531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14450" y="4351924"/>
              <a:ext cx="4991100" cy="736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3BA027-1BF6-1E41-BDE5-900F67EE0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12962" y="5088524"/>
              <a:ext cx="6121400" cy="6985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2E8C4C4-D7D4-1542-B864-C7E77AFC02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2650" y="5995417"/>
            <a:ext cx="8593044" cy="1684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7708EE-E451-FE45-AA7D-0037F45605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3250" y="8187245"/>
            <a:ext cx="7315200" cy="12774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A72E646-7F48-7E41-906B-4E6D2C4D0210}"/>
              </a:ext>
            </a:extLst>
          </p:cNvPr>
          <p:cNvGrpSpPr/>
          <p:nvPr/>
        </p:nvGrpSpPr>
        <p:grpSpPr>
          <a:xfrm>
            <a:off x="12055267" y="9358699"/>
            <a:ext cx="7140783" cy="1731549"/>
            <a:chOff x="12033250" y="9358699"/>
            <a:chExt cx="7140783" cy="173154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797B56-B0C6-3D41-80FF-15612E22D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33250" y="9358699"/>
              <a:ext cx="7140783" cy="9521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15CEDD-27C0-6D45-8A60-ABE6DFBC8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35083" y="10282631"/>
              <a:ext cx="2169717" cy="80761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50B568-5ECD-F24E-8DB8-588DCF89184A}"/>
              </a:ext>
            </a:extLst>
          </p:cNvPr>
          <p:cNvSpPr/>
          <p:nvPr/>
        </p:nvSpPr>
        <p:spPr>
          <a:xfrm>
            <a:off x="11979969" y="2084179"/>
            <a:ext cx="7509301" cy="184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6E8BB1-EE26-1D49-84DB-DD88E24A074F}"/>
              </a:ext>
            </a:extLst>
          </p:cNvPr>
          <p:cNvSpPr/>
          <p:nvPr/>
        </p:nvSpPr>
        <p:spPr>
          <a:xfrm>
            <a:off x="11979968" y="4079461"/>
            <a:ext cx="7509301" cy="1602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626F89-C03A-274A-8D31-84EE127F223E}"/>
              </a:ext>
            </a:extLst>
          </p:cNvPr>
          <p:cNvSpPr/>
          <p:nvPr/>
        </p:nvSpPr>
        <p:spPr>
          <a:xfrm>
            <a:off x="11042650" y="5985069"/>
            <a:ext cx="8446621" cy="1527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27C4FB-E418-D044-97B2-EBF4CFFA2A34}"/>
              </a:ext>
            </a:extLst>
          </p:cNvPr>
          <p:cNvSpPr/>
          <p:nvPr/>
        </p:nvSpPr>
        <p:spPr>
          <a:xfrm>
            <a:off x="11979967" y="8105336"/>
            <a:ext cx="7509301" cy="29849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767</Words>
  <Application>Microsoft Macintosh PowerPoint</Application>
  <PresentationFormat>Custom</PresentationFormat>
  <Paragraphs>125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Symbol</vt:lpstr>
      <vt:lpstr>Times New Roman</vt:lpstr>
      <vt:lpstr>Office Theme</vt:lpstr>
      <vt:lpstr>Warm-up activity</vt:lpstr>
      <vt:lpstr>Examples</vt:lpstr>
      <vt:lpstr>Diagnostic</vt:lpstr>
      <vt:lpstr>Diagnostic</vt:lpstr>
      <vt:lpstr>Diagnostic</vt:lpstr>
      <vt:lpstr>Diagnostic</vt:lpstr>
      <vt:lpstr>α</vt:lpstr>
      <vt:lpstr>β</vt:lpstr>
      <vt:lpstr>γ</vt:lpstr>
      <vt:lpstr>Explain the mistake</vt:lpstr>
      <vt:lpstr>Exam-style question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activity</dc:title>
  <cp:lastModifiedBy>Sudeep Gokarakonda</cp:lastModifiedBy>
  <cp:revision>4</cp:revision>
  <dcterms:created xsi:type="dcterms:W3CDTF">2020-04-18T08:15:28Z</dcterms:created>
  <dcterms:modified xsi:type="dcterms:W3CDTF">2022-05-19T22:29:28Z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2020-04-18T00:00:00Z</vt:filetime>
  </property>
</Properties>
</file>