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8"/>
    <p:restoredTop sz="94667"/>
  </p:normalViewPr>
  <p:slideViewPr>
    <p:cSldViewPr>
      <p:cViewPr varScale="1">
        <p:scale>
          <a:sx n="141" d="100"/>
          <a:sy n="141" d="100"/>
        </p:scale>
        <p:origin x="1736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5BD79-6AE7-9B46-982A-AECF0ACBF8BA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219DF-0624-B348-8DBF-EBC873D7E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54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219DF-0624-B348-8DBF-EBC873D7E8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64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96720" y="636494"/>
            <a:ext cx="9510659" cy="1181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71502" y="2552666"/>
            <a:ext cx="14161095" cy="4402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37365" y="458490"/>
            <a:ext cx="7233284" cy="11817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" dirty="0"/>
              <a:t>Warm-up</a:t>
            </a:r>
            <a:r>
              <a:rPr spc="-50" dirty="0"/>
              <a:t> </a:t>
            </a:r>
            <a:r>
              <a:rPr spc="65" dirty="0"/>
              <a:t>activity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68899" y="2175715"/>
            <a:ext cx="5803265" cy="8150859"/>
          </a:xfrm>
          <a:prstGeom prst="rect">
            <a:avLst/>
          </a:prstGeom>
        </p:spPr>
        <p:txBody>
          <a:bodyPr vert="horz" wrap="square" lIns="0" tIns="308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30"/>
              </a:spcBef>
            </a:pPr>
            <a:r>
              <a:rPr sz="4100" b="1" spc="-10" dirty="0">
                <a:latin typeface="Arial"/>
                <a:cs typeface="Arial"/>
              </a:rPr>
              <a:t>Work </a:t>
            </a:r>
            <a:r>
              <a:rPr sz="4100" b="1" spc="5" dirty="0">
                <a:latin typeface="Arial"/>
                <a:cs typeface="Arial"/>
              </a:rPr>
              <a:t>out the</a:t>
            </a:r>
            <a:r>
              <a:rPr sz="4100" b="1" spc="-15" dirty="0">
                <a:latin typeface="Arial"/>
                <a:cs typeface="Arial"/>
              </a:rPr>
              <a:t> </a:t>
            </a:r>
            <a:r>
              <a:rPr sz="4100" b="1" spc="5" dirty="0">
                <a:latin typeface="Arial"/>
                <a:cs typeface="Arial"/>
              </a:rPr>
              <a:t>following</a:t>
            </a:r>
            <a:endParaRPr sz="4100">
              <a:latin typeface="Arial"/>
              <a:cs typeface="Arial"/>
            </a:endParaRPr>
          </a:p>
          <a:p>
            <a:pPr marL="2860675">
              <a:lnSpc>
                <a:spcPct val="100000"/>
              </a:lnSpc>
              <a:spcBef>
                <a:spcPts val="2335"/>
              </a:spcBef>
              <a:tabLst>
                <a:tab pos="3698240" algn="l"/>
              </a:tabLst>
            </a:pPr>
            <a:r>
              <a:rPr sz="4100" spc="5" dirty="0">
                <a:latin typeface="Arial"/>
                <a:cs typeface="Arial"/>
              </a:rPr>
              <a:t>a)	</a:t>
            </a:r>
            <a:r>
              <a:rPr sz="4100" spc="10" dirty="0">
                <a:latin typeface="Arial"/>
                <a:cs typeface="Arial"/>
              </a:rPr>
              <a:t>15 </a:t>
            </a:r>
            <a:r>
              <a:rPr sz="4100" spc="470" dirty="0">
                <a:latin typeface="Arial"/>
                <a:cs typeface="Arial"/>
              </a:rPr>
              <a:t>÷</a:t>
            </a:r>
            <a:r>
              <a:rPr sz="4100" spc="-95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5</a:t>
            </a:r>
            <a:endParaRPr sz="4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00">
              <a:latin typeface="Arial"/>
              <a:cs typeface="Arial"/>
            </a:endParaRPr>
          </a:p>
          <a:p>
            <a:pPr marL="2860675">
              <a:lnSpc>
                <a:spcPct val="100000"/>
              </a:lnSpc>
              <a:tabLst>
                <a:tab pos="3698240" algn="l"/>
              </a:tabLst>
            </a:pPr>
            <a:r>
              <a:rPr sz="4100" spc="120" dirty="0">
                <a:latin typeface="Arial"/>
                <a:cs typeface="Arial"/>
              </a:rPr>
              <a:t>b)	</a:t>
            </a:r>
            <a:r>
              <a:rPr sz="4100" spc="10" dirty="0">
                <a:latin typeface="Arial"/>
                <a:cs typeface="Arial"/>
              </a:rPr>
              <a:t>28 </a:t>
            </a:r>
            <a:r>
              <a:rPr sz="4100" spc="470" dirty="0">
                <a:latin typeface="Arial"/>
                <a:cs typeface="Arial"/>
              </a:rPr>
              <a:t>÷</a:t>
            </a:r>
            <a:r>
              <a:rPr sz="4100" spc="-95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4</a:t>
            </a:r>
            <a:endParaRPr sz="4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300">
              <a:latin typeface="Arial"/>
              <a:cs typeface="Arial"/>
            </a:endParaRPr>
          </a:p>
          <a:p>
            <a:pPr marL="2860675">
              <a:lnSpc>
                <a:spcPct val="100000"/>
              </a:lnSpc>
              <a:spcBef>
                <a:spcPts val="5"/>
              </a:spcBef>
              <a:tabLst>
                <a:tab pos="3698240" algn="l"/>
              </a:tabLst>
            </a:pPr>
            <a:r>
              <a:rPr sz="4100" spc="120" dirty="0">
                <a:latin typeface="Arial"/>
                <a:cs typeface="Arial"/>
              </a:rPr>
              <a:t>c)	</a:t>
            </a:r>
            <a:r>
              <a:rPr sz="4100" spc="10" dirty="0">
                <a:latin typeface="Arial"/>
                <a:cs typeface="Arial"/>
              </a:rPr>
              <a:t>56 </a:t>
            </a:r>
            <a:r>
              <a:rPr sz="4100" spc="470" dirty="0">
                <a:latin typeface="Arial"/>
                <a:cs typeface="Arial"/>
              </a:rPr>
              <a:t>÷</a:t>
            </a:r>
            <a:r>
              <a:rPr sz="4100" spc="-95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7</a:t>
            </a:r>
            <a:endParaRPr sz="4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300">
              <a:latin typeface="Arial"/>
              <a:cs typeface="Arial"/>
            </a:endParaRPr>
          </a:p>
          <a:p>
            <a:pPr marL="2860675">
              <a:lnSpc>
                <a:spcPct val="100000"/>
              </a:lnSpc>
              <a:tabLst>
                <a:tab pos="3698240" algn="l"/>
              </a:tabLst>
            </a:pPr>
            <a:r>
              <a:rPr sz="4100" spc="120" dirty="0">
                <a:latin typeface="Arial"/>
                <a:cs typeface="Arial"/>
              </a:rPr>
              <a:t>d)	</a:t>
            </a:r>
            <a:r>
              <a:rPr sz="4100" spc="10" dirty="0">
                <a:latin typeface="Arial"/>
                <a:cs typeface="Arial"/>
              </a:rPr>
              <a:t>310 </a:t>
            </a:r>
            <a:r>
              <a:rPr sz="4100" spc="470" dirty="0">
                <a:latin typeface="Arial"/>
                <a:cs typeface="Arial"/>
              </a:rPr>
              <a:t>÷</a:t>
            </a:r>
            <a:r>
              <a:rPr sz="4100" spc="-90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10</a:t>
            </a:r>
            <a:endParaRPr sz="4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00">
              <a:latin typeface="Arial"/>
              <a:cs typeface="Arial"/>
            </a:endParaRPr>
          </a:p>
          <a:p>
            <a:pPr marL="2860675">
              <a:lnSpc>
                <a:spcPct val="100000"/>
              </a:lnSpc>
              <a:tabLst>
                <a:tab pos="3698240" algn="l"/>
              </a:tabLst>
            </a:pPr>
            <a:r>
              <a:rPr sz="4100" spc="5" dirty="0">
                <a:latin typeface="Arial"/>
                <a:cs typeface="Arial"/>
              </a:rPr>
              <a:t>e)	</a:t>
            </a:r>
            <a:r>
              <a:rPr sz="4100" spc="10" dirty="0">
                <a:latin typeface="Arial"/>
                <a:cs typeface="Arial"/>
              </a:rPr>
              <a:t>112 </a:t>
            </a:r>
            <a:r>
              <a:rPr sz="4100" spc="470" dirty="0">
                <a:latin typeface="Arial"/>
                <a:cs typeface="Arial"/>
              </a:rPr>
              <a:t>÷</a:t>
            </a:r>
            <a:r>
              <a:rPr sz="4100" spc="-95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8</a:t>
            </a:r>
            <a:endParaRPr sz="4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00">
              <a:latin typeface="Arial"/>
              <a:cs typeface="Arial"/>
            </a:endParaRPr>
          </a:p>
          <a:p>
            <a:pPr marL="2860675">
              <a:lnSpc>
                <a:spcPct val="100000"/>
              </a:lnSpc>
              <a:tabLst>
                <a:tab pos="3698240" algn="l"/>
              </a:tabLst>
            </a:pPr>
            <a:r>
              <a:rPr sz="4100" spc="5" dirty="0">
                <a:latin typeface="Arial"/>
                <a:cs typeface="Arial"/>
              </a:rPr>
              <a:t>f)	</a:t>
            </a:r>
            <a:r>
              <a:rPr sz="4100" spc="10" dirty="0">
                <a:latin typeface="Arial"/>
                <a:cs typeface="Arial"/>
              </a:rPr>
              <a:t>108 </a:t>
            </a:r>
            <a:r>
              <a:rPr sz="4100" spc="470" dirty="0">
                <a:latin typeface="Arial"/>
                <a:cs typeface="Arial"/>
              </a:rPr>
              <a:t>÷</a:t>
            </a:r>
            <a:r>
              <a:rPr sz="4100" spc="-95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9</a:t>
            </a:r>
            <a:endParaRPr sz="41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CD56DD-85D9-B446-96F3-67890DCC2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398" y="3292475"/>
            <a:ext cx="1244600" cy="83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814B65-63E3-2C47-82D3-D010CF47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798" y="4612435"/>
            <a:ext cx="1422400" cy="63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98AB8-8F54-2F44-9F6E-1BA4E9F7E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998" y="5933644"/>
            <a:ext cx="1295400" cy="63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68F08C-F97D-3F41-A30F-5DBF83C7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4998" y="7178675"/>
            <a:ext cx="1295400" cy="622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6AB5CC-E5DA-2C4E-A5BF-755C7D4C0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098" y="8512175"/>
            <a:ext cx="1219200" cy="64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A2015A-C767-ED40-9D69-A897FA86F3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3098" y="9693275"/>
            <a:ext cx="1295400" cy="762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ED15D3-5F80-344E-B714-ABA2D61D8053}"/>
              </a:ext>
            </a:extLst>
          </p:cNvPr>
          <p:cNvSpPr/>
          <p:nvPr/>
        </p:nvSpPr>
        <p:spPr>
          <a:xfrm>
            <a:off x="8713398" y="3217529"/>
            <a:ext cx="1795852" cy="1025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601AF4-7FD7-D447-8DD9-07682EF2F7EE}"/>
              </a:ext>
            </a:extLst>
          </p:cNvPr>
          <p:cNvSpPr/>
          <p:nvPr/>
        </p:nvSpPr>
        <p:spPr>
          <a:xfrm>
            <a:off x="8713398" y="4518008"/>
            <a:ext cx="1795852" cy="1025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E4DA3C-2574-074E-8282-FAF5FE0EB061}"/>
              </a:ext>
            </a:extLst>
          </p:cNvPr>
          <p:cNvSpPr/>
          <p:nvPr/>
        </p:nvSpPr>
        <p:spPr>
          <a:xfrm>
            <a:off x="8695547" y="5797757"/>
            <a:ext cx="1795852" cy="1025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CB835B-A6AA-3042-9806-4727A654B8B7}"/>
              </a:ext>
            </a:extLst>
          </p:cNvPr>
          <p:cNvSpPr/>
          <p:nvPr/>
        </p:nvSpPr>
        <p:spPr>
          <a:xfrm>
            <a:off x="8713398" y="7092317"/>
            <a:ext cx="1795852" cy="1025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887088-04F4-1A43-889D-8EB142360B9B}"/>
              </a:ext>
            </a:extLst>
          </p:cNvPr>
          <p:cNvSpPr/>
          <p:nvPr/>
        </p:nvSpPr>
        <p:spPr>
          <a:xfrm>
            <a:off x="8695547" y="8441086"/>
            <a:ext cx="1795852" cy="1025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D3A5F4-38F3-D547-8E76-EB16587C964C}"/>
              </a:ext>
            </a:extLst>
          </p:cNvPr>
          <p:cNvSpPr/>
          <p:nvPr/>
        </p:nvSpPr>
        <p:spPr>
          <a:xfrm>
            <a:off x="8695547" y="9718958"/>
            <a:ext cx="1795852" cy="1025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3598" y="657436"/>
            <a:ext cx="7395209" cy="11817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50" spc="20" dirty="0">
                <a:latin typeface="Arial"/>
                <a:cs typeface="Arial"/>
              </a:rPr>
              <a:t>Gamma</a:t>
            </a:r>
            <a:r>
              <a:rPr sz="7550" spc="-35" dirty="0">
                <a:latin typeface="Arial"/>
                <a:cs typeface="Arial"/>
              </a:rPr>
              <a:t> </a:t>
            </a:r>
            <a:r>
              <a:rPr sz="7550" spc="-5" dirty="0">
                <a:latin typeface="Arial"/>
                <a:cs typeface="Arial"/>
              </a:rPr>
              <a:t>Exercise</a:t>
            </a:r>
            <a:endParaRPr sz="75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6581" y="43691"/>
            <a:ext cx="1660525" cy="2997200"/>
            <a:chOff x="86581" y="43691"/>
            <a:chExt cx="1660525" cy="2997200"/>
          </a:xfrm>
        </p:grpSpPr>
        <p:sp>
          <p:nvSpPr>
            <p:cNvPr id="4" name="object 4"/>
            <p:cNvSpPr/>
            <p:nvPr/>
          </p:nvSpPr>
          <p:spPr>
            <a:xfrm>
              <a:off x="248711" y="165963"/>
              <a:ext cx="1335983" cy="27145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581" y="43691"/>
              <a:ext cx="1660454" cy="2997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8960" y="322368"/>
            <a:ext cx="898525" cy="2287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850" spc="-555" dirty="0">
                <a:solidFill>
                  <a:srgbClr val="FFFFFF"/>
                </a:solidFill>
              </a:rPr>
              <a:t>γ</a:t>
            </a:r>
            <a:endParaRPr sz="14850"/>
          </a:p>
        </p:txBody>
      </p:sp>
      <p:sp>
        <p:nvSpPr>
          <p:cNvPr id="7" name="object 7"/>
          <p:cNvSpPr txBox="1"/>
          <p:nvPr/>
        </p:nvSpPr>
        <p:spPr>
          <a:xfrm>
            <a:off x="1746824" y="2373908"/>
            <a:ext cx="13379629" cy="830996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50265" indent="-838200">
              <a:lnSpc>
                <a:spcPct val="100000"/>
              </a:lnSpc>
              <a:spcBef>
                <a:spcPts val="120"/>
              </a:spcBef>
              <a:buAutoNum type="alphaLcParenR"/>
              <a:tabLst>
                <a:tab pos="850265" algn="l"/>
                <a:tab pos="850900" algn="l"/>
              </a:tabLst>
            </a:pPr>
            <a:r>
              <a:rPr sz="4100" spc="10" dirty="0">
                <a:latin typeface="Arial"/>
                <a:cs typeface="Arial"/>
              </a:rPr>
              <a:t>Jules runs </a:t>
            </a:r>
            <a:r>
              <a:rPr sz="4100" b="1" spc="10" dirty="0">
                <a:latin typeface="Arial"/>
                <a:cs typeface="Arial"/>
              </a:rPr>
              <a:t>9 </a:t>
            </a:r>
            <a:r>
              <a:rPr sz="4100" b="1" spc="15" dirty="0">
                <a:latin typeface="Arial"/>
                <a:cs typeface="Arial"/>
              </a:rPr>
              <a:t>km </a:t>
            </a:r>
            <a:r>
              <a:rPr sz="4100" spc="5" dirty="0">
                <a:latin typeface="Arial"/>
                <a:cs typeface="Arial"/>
              </a:rPr>
              <a:t>in </a:t>
            </a:r>
            <a:r>
              <a:rPr sz="4100" b="1" spc="10" dirty="0">
                <a:latin typeface="Arial"/>
                <a:cs typeface="Arial"/>
              </a:rPr>
              <a:t>40 min</a:t>
            </a:r>
            <a:r>
              <a:rPr sz="4100" spc="10" dirty="0">
                <a:latin typeface="Arial"/>
                <a:cs typeface="Arial"/>
              </a:rPr>
              <a:t>. </a:t>
            </a:r>
            <a:r>
              <a:rPr sz="4100" spc="-45" dirty="0">
                <a:latin typeface="Arial"/>
                <a:cs typeface="Arial"/>
              </a:rPr>
              <a:t>What </a:t>
            </a:r>
            <a:r>
              <a:rPr sz="4100" spc="5" dirty="0">
                <a:latin typeface="Arial"/>
                <a:cs typeface="Arial"/>
              </a:rPr>
              <a:t>is </a:t>
            </a:r>
            <a:r>
              <a:rPr sz="4100" spc="10" dirty="0">
                <a:latin typeface="Arial"/>
                <a:cs typeface="Arial"/>
              </a:rPr>
              <a:t>her </a:t>
            </a:r>
            <a:r>
              <a:rPr sz="4100" spc="40" dirty="0">
                <a:latin typeface="Arial"/>
                <a:cs typeface="Arial"/>
              </a:rPr>
              <a:t>average </a:t>
            </a:r>
            <a:r>
              <a:rPr sz="4100" spc="100" dirty="0">
                <a:latin typeface="Arial"/>
                <a:cs typeface="Arial"/>
              </a:rPr>
              <a:t>speed </a:t>
            </a:r>
            <a:r>
              <a:rPr sz="4100" spc="5" dirty="0">
                <a:latin typeface="Arial"/>
                <a:cs typeface="Arial"/>
              </a:rPr>
              <a:t>in</a:t>
            </a:r>
            <a:r>
              <a:rPr sz="4100" spc="-140" dirty="0">
                <a:latin typeface="Arial"/>
                <a:cs typeface="Arial"/>
              </a:rPr>
              <a:t> </a:t>
            </a:r>
            <a:r>
              <a:rPr sz="4100" spc="-35" dirty="0">
                <a:latin typeface="Arial"/>
                <a:cs typeface="Arial"/>
              </a:rPr>
              <a:t>km/h?</a:t>
            </a:r>
            <a:endParaRPr sz="4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lphaLcParenR"/>
            </a:pPr>
            <a:endParaRPr sz="4300" dirty="0">
              <a:latin typeface="Arial"/>
              <a:cs typeface="Arial"/>
            </a:endParaRPr>
          </a:p>
          <a:p>
            <a:pPr marL="850265" marR="41910" indent="-838200">
              <a:lnSpc>
                <a:spcPct val="100499"/>
              </a:lnSpc>
              <a:buAutoNum type="alphaLcParenR"/>
              <a:tabLst>
                <a:tab pos="850265" algn="l"/>
                <a:tab pos="850900" algn="l"/>
              </a:tabLst>
            </a:pPr>
            <a:r>
              <a:rPr sz="4100" spc="15" dirty="0">
                <a:latin typeface="Arial"/>
                <a:cs typeface="Arial"/>
              </a:rPr>
              <a:t>A </a:t>
            </a:r>
            <a:r>
              <a:rPr sz="4100" spc="35" dirty="0">
                <a:latin typeface="Arial"/>
                <a:cs typeface="Arial"/>
              </a:rPr>
              <a:t>sprinter </a:t>
            </a:r>
            <a:r>
              <a:rPr sz="4100" spc="10" dirty="0">
                <a:latin typeface="Arial"/>
                <a:cs typeface="Arial"/>
              </a:rPr>
              <a:t>runs </a:t>
            </a:r>
            <a:r>
              <a:rPr sz="4100" b="1" spc="10" dirty="0">
                <a:latin typeface="Arial"/>
                <a:cs typeface="Arial"/>
              </a:rPr>
              <a:t>100 metres </a:t>
            </a:r>
            <a:r>
              <a:rPr sz="4100" spc="5" dirty="0">
                <a:latin typeface="Arial"/>
                <a:cs typeface="Arial"/>
              </a:rPr>
              <a:t>in </a:t>
            </a:r>
            <a:r>
              <a:rPr sz="4100" b="1" spc="10" dirty="0">
                <a:latin typeface="Arial"/>
                <a:cs typeface="Arial"/>
              </a:rPr>
              <a:t>10 seconds</a:t>
            </a:r>
            <a:r>
              <a:rPr sz="4100" spc="10" dirty="0">
                <a:latin typeface="Arial"/>
                <a:cs typeface="Arial"/>
              </a:rPr>
              <a:t>. </a:t>
            </a:r>
            <a:r>
              <a:rPr sz="4100" spc="-65" dirty="0">
                <a:latin typeface="Arial"/>
                <a:cs typeface="Arial"/>
              </a:rPr>
              <a:t>Work </a:t>
            </a:r>
            <a:r>
              <a:rPr sz="4100" spc="10" dirty="0">
                <a:latin typeface="Arial"/>
                <a:cs typeface="Arial"/>
              </a:rPr>
              <a:t>out </a:t>
            </a:r>
            <a:r>
              <a:rPr sz="4100" spc="5" dirty="0">
                <a:latin typeface="Arial"/>
                <a:cs typeface="Arial"/>
              </a:rPr>
              <a:t>his </a:t>
            </a:r>
            <a:r>
              <a:rPr sz="4100" spc="40" dirty="0">
                <a:latin typeface="Arial"/>
                <a:cs typeface="Arial"/>
              </a:rPr>
              <a:t>average</a:t>
            </a:r>
            <a:r>
              <a:rPr lang="en-GB" sz="4100" spc="40" dirty="0">
                <a:latin typeface="Arial"/>
                <a:cs typeface="Arial"/>
              </a:rPr>
              <a:t> </a:t>
            </a:r>
            <a:r>
              <a:rPr sz="4100" spc="100" dirty="0">
                <a:latin typeface="Arial"/>
                <a:cs typeface="Arial"/>
              </a:rPr>
              <a:t>speed </a:t>
            </a:r>
            <a:r>
              <a:rPr sz="4100" spc="5" dirty="0">
                <a:latin typeface="Arial"/>
                <a:cs typeface="Arial"/>
              </a:rPr>
              <a:t>in </a:t>
            </a:r>
            <a:r>
              <a:rPr sz="4100" spc="10" dirty="0">
                <a:latin typeface="Arial"/>
                <a:cs typeface="Arial"/>
              </a:rPr>
              <a:t>m/s. </a:t>
            </a:r>
            <a:r>
              <a:rPr sz="4100" spc="-45" dirty="0">
                <a:latin typeface="Arial"/>
                <a:cs typeface="Arial"/>
              </a:rPr>
              <a:t>What </a:t>
            </a:r>
            <a:r>
              <a:rPr sz="4100" spc="5" dirty="0">
                <a:latin typeface="Arial"/>
                <a:cs typeface="Arial"/>
              </a:rPr>
              <a:t>is this </a:t>
            </a:r>
            <a:r>
              <a:rPr sz="4100" spc="100" dirty="0">
                <a:latin typeface="Arial"/>
                <a:cs typeface="Arial"/>
              </a:rPr>
              <a:t>speed </a:t>
            </a:r>
            <a:r>
              <a:rPr sz="4100" spc="5" dirty="0">
                <a:latin typeface="Arial"/>
                <a:cs typeface="Arial"/>
              </a:rPr>
              <a:t>in</a:t>
            </a:r>
            <a:r>
              <a:rPr sz="4100" spc="-150" dirty="0">
                <a:latin typeface="Arial"/>
                <a:cs typeface="Arial"/>
              </a:rPr>
              <a:t> </a:t>
            </a:r>
            <a:r>
              <a:rPr sz="4100" spc="-35" dirty="0">
                <a:latin typeface="Arial"/>
                <a:cs typeface="Arial"/>
              </a:rPr>
              <a:t>km/h?</a:t>
            </a:r>
            <a:endParaRPr sz="4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lphaLcParenR"/>
            </a:pPr>
            <a:endParaRPr sz="4300" dirty="0">
              <a:latin typeface="Arial"/>
              <a:cs typeface="Arial"/>
            </a:endParaRPr>
          </a:p>
          <a:p>
            <a:pPr marL="850265" marR="5080" indent="-838200">
              <a:lnSpc>
                <a:spcPct val="100499"/>
              </a:lnSpc>
              <a:buAutoNum type="alphaLcParenR"/>
              <a:tabLst>
                <a:tab pos="850265" algn="l"/>
                <a:tab pos="850900" algn="l"/>
              </a:tabLst>
            </a:pPr>
            <a:r>
              <a:rPr sz="4100" spc="-65" dirty="0">
                <a:latin typeface="Arial"/>
                <a:cs typeface="Arial"/>
              </a:rPr>
              <a:t>The </a:t>
            </a:r>
            <a:r>
              <a:rPr sz="4100" spc="40" dirty="0">
                <a:latin typeface="Arial"/>
                <a:cs typeface="Arial"/>
              </a:rPr>
              <a:t>average </a:t>
            </a:r>
            <a:r>
              <a:rPr sz="4100" spc="100" dirty="0">
                <a:latin typeface="Arial"/>
                <a:cs typeface="Arial"/>
              </a:rPr>
              <a:t>speed </a:t>
            </a:r>
            <a:r>
              <a:rPr sz="4100" spc="10" dirty="0">
                <a:latin typeface="Arial"/>
                <a:cs typeface="Arial"/>
              </a:rPr>
              <a:t>on a </a:t>
            </a:r>
            <a:r>
              <a:rPr sz="4100" spc="30" dirty="0">
                <a:latin typeface="Arial"/>
                <a:cs typeface="Arial"/>
              </a:rPr>
              <a:t>moderately </a:t>
            </a:r>
            <a:r>
              <a:rPr sz="4100" spc="65" dirty="0">
                <a:latin typeface="Arial"/>
                <a:cs typeface="Arial"/>
              </a:rPr>
              <a:t>busy </a:t>
            </a:r>
            <a:r>
              <a:rPr sz="4100" spc="10" dirty="0">
                <a:latin typeface="Arial"/>
                <a:cs typeface="Arial"/>
              </a:rPr>
              <a:t>motorway </a:t>
            </a:r>
            <a:r>
              <a:rPr sz="4100" spc="5" dirty="0">
                <a:latin typeface="Arial"/>
                <a:cs typeface="Arial"/>
              </a:rPr>
              <a:t>is </a:t>
            </a:r>
            <a:r>
              <a:rPr sz="4100" b="1" spc="10" dirty="0">
                <a:latin typeface="Arial"/>
                <a:cs typeface="Arial"/>
              </a:rPr>
              <a:t>48 mph</a:t>
            </a:r>
            <a:r>
              <a:rPr sz="4100" spc="10" dirty="0">
                <a:latin typeface="Arial"/>
                <a:cs typeface="Arial"/>
              </a:rPr>
              <a:t>.</a:t>
            </a:r>
            <a:r>
              <a:rPr lang="en-GB" sz="4100" spc="10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How many minutes </a:t>
            </a:r>
            <a:r>
              <a:rPr sz="4100" spc="5" dirty="0">
                <a:latin typeface="Arial"/>
                <a:cs typeface="Arial"/>
              </a:rPr>
              <a:t>will it </a:t>
            </a:r>
            <a:r>
              <a:rPr sz="4100" spc="10" dirty="0">
                <a:latin typeface="Arial"/>
                <a:cs typeface="Arial"/>
              </a:rPr>
              <a:t>take </a:t>
            </a:r>
            <a:r>
              <a:rPr sz="4100" spc="5" dirty="0">
                <a:latin typeface="Arial"/>
                <a:cs typeface="Arial"/>
              </a:rPr>
              <a:t>to </a:t>
            </a:r>
            <a:r>
              <a:rPr sz="4100" spc="65" dirty="0">
                <a:latin typeface="Arial"/>
                <a:cs typeface="Arial"/>
              </a:rPr>
              <a:t>complete </a:t>
            </a:r>
            <a:r>
              <a:rPr sz="4100" b="1" spc="10" dirty="0">
                <a:latin typeface="Arial"/>
                <a:cs typeface="Arial"/>
              </a:rPr>
              <a:t>4 miles </a:t>
            </a:r>
            <a:r>
              <a:rPr sz="4100" spc="5" dirty="0">
                <a:latin typeface="Arial"/>
                <a:cs typeface="Arial"/>
              </a:rPr>
              <a:t>at this</a:t>
            </a:r>
            <a:r>
              <a:rPr sz="4100" spc="-55" dirty="0">
                <a:latin typeface="Arial"/>
                <a:cs typeface="Arial"/>
              </a:rPr>
              <a:t> </a:t>
            </a:r>
            <a:r>
              <a:rPr sz="4100" spc="45" dirty="0">
                <a:latin typeface="Arial"/>
                <a:cs typeface="Arial"/>
              </a:rPr>
              <a:t>speed?</a:t>
            </a:r>
            <a:endParaRPr sz="4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lphaLcParenR"/>
            </a:pPr>
            <a:endParaRPr sz="4300" dirty="0">
              <a:latin typeface="Arial"/>
              <a:cs typeface="Arial"/>
            </a:endParaRPr>
          </a:p>
          <a:p>
            <a:pPr marL="850265" marR="905510" indent="-838200">
              <a:lnSpc>
                <a:spcPct val="100499"/>
              </a:lnSpc>
              <a:buAutoNum type="alphaLcParenR"/>
              <a:tabLst>
                <a:tab pos="850265" algn="l"/>
                <a:tab pos="850900" algn="l"/>
              </a:tabLst>
            </a:pPr>
            <a:r>
              <a:rPr sz="4100" spc="10" dirty="0">
                <a:latin typeface="Arial"/>
                <a:cs typeface="Arial"/>
              </a:rPr>
              <a:t>At what </a:t>
            </a:r>
            <a:r>
              <a:rPr sz="4100" spc="100" dirty="0">
                <a:latin typeface="Arial"/>
                <a:cs typeface="Arial"/>
              </a:rPr>
              <a:t>speed </a:t>
            </a:r>
            <a:r>
              <a:rPr sz="4100" spc="55" dirty="0">
                <a:latin typeface="Arial"/>
                <a:cs typeface="Arial"/>
              </a:rPr>
              <a:t>would </a:t>
            </a:r>
            <a:r>
              <a:rPr sz="4100" spc="10" dirty="0">
                <a:latin typeface="Arial"/>
                <a:cs typeface="Arial"/>
              </a:rPr>
              <a:t>you </a:t>
            </a:r>
            <a:r>
              <a:rPr sz="4100" spc="65" dirty="0">
                <a:latin typeface="Arial"/>
                <a:cs typeface="Arial"/>
              </a:rPr>
              <a:t>need </a:t>
            </a:r>
            <a:r>
              <a:rPr sz="4100" spc="5" dirty="0">
                <a:latin typeface="Arial"/>
                <a:cs typeface="Arial"/>
              </a:rPr>
              <a:t>to travel to </a:t>
            </a:r>
            <a:r>
              <a:rPr sz="4100" spc="65" dirty="0">
                <a:latin typeface="Arial"/>
                <a:cs typeface="Arial"/>
              </a:rPr>
              <a:t>complete </a:t>
            </a:r>
            <a:r>
              <a:rPr sz="4100" spc="10" dirty="0">
                <a:latin typeface="Arial"/>
                <a:cs typeface="Arial"/>
              </a:rPr>
              <a:t>a </a:t>
            </a:r>
            <a:r>
              <a:rPr sz="4100" b="1" spc="10" dirty="0">
                <a:latin typeface="Arial"/>
                <a:cs typeface="Arial"/>
              </a:rPr>
              <a:t>3</a:t>
            </a:r>
            <a:r>
              <a:rPr sz="4100" b="1" spc="-260" dirty="0">
                <a:latin typeface="Arial"/>
                <a:cs typeface="Arial"/>
              </a:rPr>
              <a:t> </a:t>
            </a:r>
            <a:r>
              <a:rPr sz="4100" b="1" spc="5" dirty="0">
                <a:latin typeface="Arial"/>
                <a:cs typeface="Arial"/>
              </a:rPr>
              <a:t>mile</a:t>
            </a:r>
            <a:r>
              <a:rPr lang="en-GB" sz="4100" b="1" spc="5" dirty="0">
                <a:latin typeface="Arial"/>
                <a:cs typeface="Arial"/>
              </a:rPr>
              <a:t> </a:t>
            </a:r>
            <a:r>
              <a:rPr sz="4100" b="1" spc="5" dirty="0">
                <a:latin typeface="Arial"/>
                <a:cs typeface="Arial"/>
              </a:rPr>
              <a:t>journey </a:t>
            </a:r>
            <a:r>
              <a:rPr sz="4100" spc="5" dirty="0">
                <a:latin typeface="Arial"/>
                <a:cs typeface="Arial"/>
              </a:rPr>
              <a:t>in </a:t>
            </a:r>
            <a:r>
              <a:rPr sz="4100" b="1" spc="10" dirty="0">
                <a:latin typeface="Arial"/>
                <a:cs typeface="Arial"/>
              </a:rPr>
              <a:t>18</a:t>
            </a:r>
            <a:r>
              <a:rPr sz="4100" b="1" dirty="0">
                <a:latin typeface="Arial"/>
                <a:cs typeface="Arial"/>
              </a:rPr>
              <a:t> </a:t>
            </a:r>
            <a:r>
              <a:rPr sz="4100" b="1" spc="-20" dirty="0">
                <a:latin typeface="Arial"/>
                <a:cs typeface="Arial"/>
              </a:rPr>
              <a:t>minutes</a:t>
            </a:r>
            <a:r>
              <a:rPr sz="4100" spc="-20" dirty="0">
                <a:latin typeface="Arial"/>
                <a:cs typeface="Arial"/>
              </a:rPr>
              <a:t>?</a:t>
            </a:r>
            <a:endParaRPr sz="4100" dirty="0"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1A0C19-6D2A-794A-B6CF-0DF577032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0650" y="9689108"/>
            <a:ext cx="4191000" cy="86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6F2CB8-9EC8-1B4F-9578-543039C7E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5981" y="7403108"/>
            <a:ext cx="1295400" cy="711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E1A1F8-DC99-6049-985A-7AA034FF41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881" y="5035696"/>
            <a:ext cx="2095500" cy="812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6734B2-BE5E-F64E-9C11-3CBE82FDD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55181" y="2641381"/>
            <a:ext cx="2616200" cy="7747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218A704-0909-3F4F-B8CE-B161B19BCA02}"/>
              </a:ext>
            </a:extLst>
          </p:cNvPr>
          <p:cNvSpPr/>
          <p:nvPr/>
        </p:nvSpPr>
        <p:spPr>
          <a:xfrm>
            <a:off x="15209822" y="2512746"/>
            <a:ext cx="3039072" cy="10452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EFC363-DA3F-8441-824D-264D0043C179}"/>
              </a:ext>
            </a:extLst>
          </p:cNvPr>
          <p:cNvSpPr/>
          <p:nvPr/>
        </p:nvSpPr>
        <p:spPr>
          <a:xfrm>
            <a:off x="15209822" y="7403108"/>
            <a:ext cx="3039072" cy="10452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74994D-DFC1-9240-8B45-5186D433C441}"/>
              </a:ext>
            </a:extLst>
          </p:cNvPr>
          <p:cNvSpPr/>
          <p:nvPr/>
        </p:nvSpPr>
        <p:spPr>
          <a:xfrm>
            <a:off x="15209822" y="5026570"/>
            <a:ext cx="3039072" cy="10452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8FFA30-6431-4441-89C1-04942DA0CC4A}"/>
              </a:ext>
            </a:extLst>
          </p:cNvPr>
          <p:cNvSpPr/>
          <p:nvPr/>
        </p:nvSpPr>
        <p:spPr>
          <a:xfrm>
            <a:off x="13884558" y="9507442"/>
            <a:ext cx="4364335" cy="10452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1466" y="657436"/>
            <a:ext cx="8376920" cy="11817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Explain </a:t>
            </a:r>
            <a:r>
              <a:rPr spc="15" dirty="0"/>
              <a:t>the</a:t>
            </a:r>
            <a:r>
              <a:rPr spc="-40" dirty="0"/>
              <a:t> </a:t>
            </a:r>
            <a:r>
              <a:rPr spc="15" dirty="0"/>
              <a:t>mistake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46250" y="2844227"/>
            <a:ext cx="15469869" cy="57727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</a:pPr>
            <a:r>
              <a:rPr sz="4500" spc="15" dirty="0">
                <a:latin typeface="Arial"/>
                <a:cs typeface="Arial"/>
              </a:rPr>
              <a:t>Kat answers </a:t>
            </a:r>
            <a:r>
              <a:rPr sz="4500" spc="10" dirty="0">
                <a:latin typeface="Arial"/>
                <a:cs typeface="Arial"/>
              </a:rPr>
              <a:t>this </a:t>
            </a:r>
            <a:r>
              <a:rPr sz="4500" spc="45" dirty="0">
                <a:latin typeface="Arial"/>
                <a:cs typeface="Arial"/>
              </a:rPr>
              <a:t>question </a:t>
            </a:r>
            <a:r>
              <a:rPr sz="4500" spc="15" dirty="0">
                <a:latin typeface="Arial"/>
                <a:cs typeface="Arial"/>
              </a:rPr>
              <a:t>as</a:t>
            </a:r>
            <a:r>
              <a:rPr sz="4500" spc="-40" dirty="0">
                <a:latin typeface="Arial"/>
                <a:cs typeface="Arial"/>
              </a:rPr>
              <a:t> </a:t>
            </a:r>
            <a:r>
              <a:rPr sz="4500" spc="10" dirty="0">
                <a:latin typeface="Arial"/>
                <a:cs typeface="Arial"/>
              </a:rPr>
              <a:t>follows:</a:t>
            </a:r>
            <a:endParaRPr sz="4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700" dirty="0">
              <a:latin typeface="Arial"/>
              <a:cs typeface="Arial"/>
            </a:endParaRPr>
          </a:p>
          <a:p>
            <a:pPr marL="50800" marR="17780">
              <a:lnSpc>
                <a:spcPct val="100499"/>
              </a:lnSpc>
            </a:pPr>
            <a:r>
              <a:rPr sz="4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41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</a:t>
            </a:r>
            <a:r>
              <a:rPr sz="41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covers </a:t>
            </a:r>
            <a:r>
              <a:rPr sz="4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km </a:t>
            </a:r>
            <a:r>
              <a:rPr sz="41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4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minutes. Find the </a:t>
            </a:r>
            <a:r>
              <a:rPr sz="41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</a:t>
            </a:r>
            <a:r>
              <a:rPr sz="41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</a:t>
            </a:r>
            <a:r>
              <a:rPr sz="41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41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GB" sz="4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1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train.</a:t>
            </a:r>
            <a:endParaRPr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4100" dirty="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3865"/>
              </a:spcBef>
            </a:pPr>
            <a:endParaRPr lang="en-GB" sz="4500" b="1" spc="15" dirty="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3865"/>
              </a:spcBef>
            </a:pPr>
            <a:r>
              <a:rPr sz="4500" b="1" spc="15" dirty="0">
                <a:latin typeface="Arial"/>
                <a:cs typeface="Arial"/>
              </a:rPr>
              <a:t>Kat has </a:t>
            </a:r>
            <a:r>
              <a:rPr sz="4500" b="1" spc="20" dirty="0">
                <a:latin typeface="Arial"/>
                <a:cs typeface="Arial"/>
              </a:rPr>
              <a:t>made </a:t>
            </a:r>
            <a:r>
              <a:rPr sz="4500" b="1" spc="15" dirty="0">
                <a:latin typeface="Arial"/>
                <a:cs typeface="Arial"/>
              </a:rPr>
              <a:t>a</a:t>
            </a:r>
            <a:r>
              <a:rPr lang="en-GB" sz="4500" b="1" spc="15" dirty="0">
                <a:latin typeface="Arial"/>
                <a:cs typeface="Arial"/>
              </a:rPr>
              <a:t> </a:t>
            </a:r>
            <a:r>
              <a:rPr sz="4500" b="1" spc="15" dirty="0">
                <a:latin typeface="Arial"/>
                <a:cs typeface="Arial"/>
              </a:rPr>
              <a:t>mistake</a:t>
            </a:r>
            <a:r>
              <a:rPr sz="4500" spc="15" dirty="0">
                <a:latin typeface="Arial"/>
                <a:cs typeface="Arial"/>
              </a:rPr>
              <a:t>.</a:t>
            </a:r>
            <a:br>
              <a:rPr lang="en-GB" sz="4500" spc="15" dirty="0">
                <a:latin typeface="Arial"/>
                <a:cs typeface="Arial"/>
              </a:rPr>
            </a:br>
            <a:r>
              <a:rPr sz="4500" spc="-45" dirty="0">
                <a:latin typeface="Arial"/>
                <a:cs typeface="Arial"/>
              </a:rPr>
              <a:t>What </a:t>
            </a:r>
            <a:r>
              <a:rPr sz="4500" spc="10" dirty="0">
                <a:latin typeface="Arial"/>
                <a:cs typeface="Arial"/>
              </a:rPr>
              <a:t>is</a:t>
            </a:r>
            <a:r>
              <a:rPr sz="4500" spc="5" dirty="0">
                <a:latin typeface="Arial"/>
                <a:cs typeface="Arial"/>
              </a:rPr>
              <a:t> </a:t>
            </a:r>
            <a:r>
              <a:rPr sz="4500" spc="-75" dirty="0">
                <a:latin typeface="Arial"/>
                <a:cs typeface="Arial"/>
              </a:rPr>
              <a:t>it?</a:t>
            </a:r>
            <a:endParaRPr sz="4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100" y="395998"/>
            <a:ext cx="3319626" cy="2448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72FE8D-BFB6-A44E-A506-B17AE22AB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270" y="5020502"/>
            <a:ext cx="6596380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DB5F79-5B9C-F74F-BA09-66E4211A5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5249" y="7092961"/>
            <a:ext cx="10030981" cy="32099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00DB11-CC93-B54B-90E5-AE0774EF429B}"/>
              </a:ext>
            </a:extLst>
          </p:cNvPr>
          <p:cNvSpPr/>
          <p:nvPr/>
        </p:nvSpPr>
        <p:spPr>
          <a:xfrm>
            <a:off x="8790036" y="7006247"/>
            <a:ext cx="10329813" cy="3449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Exam-style </a:t>
            </a:r>
            <a:r>
              <a:rPr spc="65" dirty="0"/>
              <a:t>question</a:t>
            </a:r>
            <a:r>
              <a:rPr spc="25" dirty="0"/>
              <a:t> </a:t>
            </a:r>
            <a:r>
              <a:rPr spc="15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1450" y="2301875"/>
            <a:ext cx="18135600" cy="45869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5" dirty="0">
                <a:latin typeface="Times New Roman"/>
                <a:cs typeface="Times New Roman"/>
              </a:rPr>
              <a:t>A </a:t>
            </a:r>
            <a:r>
              <a:rPr sz="3300" dirty="0">
                <a:latin typeface="Times New Roman"/>
                <a:cs typeface="Times New Roman"/>
              </a:rPr>
              <a:t>tortoise and a hare have an </a:t>
            </a:r>
            <a:r>
              <a:rPr sz="3300" spc="5" dirty="0">
                <a:latin typeface="Times New Roman"/>
                <a:cs typeface="Times New Roman"/>
              </a:rPr>
              <a:t>800 </a:t>
            </a:r>
            <a:r>
              <a:rPr lang="en-GB" sz="3300" dirty="0">
                <a:latin typeface="Times New Roman"/>
                <a:cs typeface="Times New Roman"/>
              </a:rPr>
              <a:t>metre</a:t>
            </a:r>
            <a:r>
              <a:rPr sz="3300" spc="-220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Times New Roman"/>
                <a:cs typeface="Times New Roman"/>
              </a:rPr>
              <a:t>race.</a:t>
            </a:r>
            <a:r>
              <a:rPr lang="en-GB" sz="3300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Times New Roman"/>
                <a:cs typeface="Times New Roman"/>
              </a:rPr>
              <a:t>The hare completes the first </a:t>
            </a:r>
            <a:r>
              <a:rPr sz="3300" b="1" dirty="0">
                <a:latin typeface="Times New Roman"/>
                <a:cs typeface="Times New Roman"/>
              </a:rPr>
              <a:t>half </a:t>
            </a:r>
            <a:r>
              <a:rPr sz="3300" dirty="0">
                <a:latin typeface="Times New Roman"/>
                <a:cs typeface="Times New Roman"/>
              </a:rPr>
              <a:t>of the race in </a:t>
            </a:r>
            <a:r>
              <a:rPr sz="3300" spc="5" dirty="0">
                <a:latin typeface="Times New Roman"/>
                <a:cs typeface="Times New Roman"/>
              </a:rPr>
              <a:t>50</a:t>
            </a:r>
            <a:r>
              <a:rPr sz="3300" spc="10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Times New Roman"/>
                <a:cs typeface="Times New Roman"/>
              </a:rPr>
              <a:t>seconds.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1059180" marR="5080" indent="-1047115">
              <a:lnSpc>
                <a:spcPts val="4290"/>
              </a:lnSpc>
              <a:buAutoNum type="alphaLcParenBoth"/>
              <a:tabLst>
                <a:tab pos="1059180" algn="l"/>
                <a:tab pos="1059815" algn="l"/>
              </a:tabLst>
            </a:pPr>
            <a:r>
              <a:rPr sz="3300" dirty="0">
                <a:latin typeface="Times New Roman"/>
                <a:cs typeface="Times New Roman"/>
              </a:rPr>
              <a:t>What is the </a:t>
            </a:r>
            <a:r>
              <a:rPr sz="3300" spc="-35" dirty="0">
                <a:latin typeface="Times New Roman"/>
                <a:cs typeface="Times New Roman"/>
              </a:rPr>
              <a:t>hare’s </a:t>
            </a:r>
            <a:r>
              <a:rPr sz="3300" dirty="0">
                <a:latin typeface="Times New Roman"/>
                <a:cs typeface="Times New Roman"/>
              </a:rPr>
              <a:t>average speed for this part of the race? Give your</a:t>
            </a:r>
            <a:r>
              <a:rPr lang="en-GB" sz="3300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Times New Roman"/>
                <a:cs typeface="Times New Roman"/>
              </a:rPr>
              <a:t>answer in</a:t>
            </a:r>
            <a:r>
              <a:rPr sz="3300" spc="-5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Times New Roman"/>
                <a:cs typeface="Times New Roman"/>
              </a:rPr>
              <a:t>m/s.</a:t>
            </a:r>
          </a:p>
          <a:p>
            <a:pPr>
              <a:lnSpc>
                <a:spcPct val="100000"/>
              </a:lnSpc>
              <a:buFont typeface="Times New Roman"/>
              <a:buAutoNum type="alphaLcParenBoth"/>
            </a:pPr>
            <a:endParaRPr lang="en-GB"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lphaLcParenBoth"/>
            </a:pPr>
            <a:endParaRPr sz="3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85"/>
              </a:spcBef>
            </a:pPr>
            <a:r>
              <a:rPr sz="3300" dirty="0">
                <a:latin typeface="Times New Roman"/>
                <a:cs typeface="Times New Roman"/>
              </a:rPr>
              <a:t>The tortoise completes the first </a:t>
            </a:r>
            <a:r>
              <a:rPr sz="3300" b="1" dirty="0">
                <a:latin typeface="Times New Roman"/>
                <a:cs typeface="Times New Roman"/>
              </a:rPr>
              <a:t>half </a:t>
            </a:r>
            <a:r>
              <a:rPr sz="3300" dirty="0">
                <a:latin typeface="Times New Roman"/>
                <a:cs typeface="Times New Roman"/>
              </a:rPr>
              <a:t>of the race in </a:t>
            </a:r>
            <a:r>
              <a:rPr sz="3300" spc="5" dirty="0">
                <a:latin typeface="Times New Roman"/>
                <a:cs typeface="Times New Roman"/>
              </a:rPr>
              <a:t>15 </a:t>
            </a:r>
            <a:r>
              <a:rPr sz="3300" dirty="0">
                <a:latin typeface="Times New Roman"/>
                <a:cs typeface="Times New Roman"/>
              </a:rPr>
              <a:t>minutes.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1059180" marR="383540" indent="-1047115">
              <a:lnSpc>
                <a:spcPts val="4290"/>
              </a:lnSpc>
              <a:buAutoNum type="alphaLcParenBoth" startAt="2"/>
              <a:tabLst>
                <a:tab pos="1059180" algn="l"/>
                <a:tab pos="1059815" algn="l"/>
              </a:tabLst>
            </a:pPr>
            <a:r>
              <a:rPr sz="3300" dirty="0">
                <a:latin typeface="Times New Roman"/>
                <a:cs typeface="Times New Roman"/>
              </a:rPr>
              <a:t>What is the </a:t>
            </a:r>
            <a:r>
              <a:rPr sz="3300" spc="-20" dirty="0">
                <a:latin typeface="Times New Roman"/>
                <a:cs typeface="Times New Roman"/>
              </a:rPr>
              <a:t>tortoise’s </a:t>
            </a:r>
            <a:r>
              <a:rPr sz="3300" dirty="0">
                <a:latin typeface="Times New Roman"/>
                <a:cs typeface="Times New Roman"/>
              </a:rPr>
              <a:t>average speed for this part of the race? Give</a:t>
            </a:r>
            <a:r>
              <a:rPr lang="en-GB" sz="3300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Times New Roman"/>
                <a:cs typeface="Times New Roman"/>
              </a:rPr>
              <a:t>your answer in</a:t>
            </a:r>
            <a:r>
              <a:rPr sz="3300" spc="-5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Times New Roman"/>
                <a:cs typeface="Times New Roman"/>
              </a:rPr>
              <a:t>km/h.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7A41B-460D-7F43-A34E-2082A7947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450" y="3960355"/>
            <a:ext cx="9969500" cy="127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70D647-E208-AA44-B355-EACBC8DA1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850" y="7057676"/>
            <a:ext cx="9334500" cy="6604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4C03288-4434-5842-AEF3-24A193EA5436}"/>
              </a:ext>
            </a:extLst>
          </p:cNvPr>
          <p:cNvGrpSpPr/>
          <p:nvPr/>
        </p:nvGrpSpPr>
        <p:grpSpPr>
          <a:xfrm>
            <a:off x="2355850" y="7975928"/>
            <a:ext cx="12738100" cy="1333500"/>
            <a:chOff x="2355850" y="7975928"/>
            <a:chExt cx="12738100" cy="13335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8A0B82F-4424-444F-B912-1D6EB3870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5850" y="7975928"/>
              <a:ext cx="10452100" cy="13335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68061F-A597-554E-9833-4DC6B885C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42850" y="8169275"/>
              <a:ext cx="2451100" cy="9144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D9E32C2-C143-3241-BE06-01D9B91E3889}"/>
              </a:ext>
            </a:extLst>
          </p:cNvPr>
          <p:cNvSpPr/>
          <p:nvPr/>
        </p:nvSpPr>
        <p:spPr>
          <a:xfrm>
            <a:off x="2393949" y="7041872"/>
            <a:ext cx="15316200" cy="22675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BBE45F-AC24-E248-B707-C9F156B544FD}"/>
              </a:ext>
            </a:extLst>
          </p:cNvPr>
          <p:cNvSpPr/>
          <p:nvPr/>
        </p:nvSpPr>
        <p:spPr>
          <a:xfrm>
            <a:off x="2393949" y="3902075"/>
            <a:ext cx="15316200" cy="1313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Exam-style </a:t>
            </a:r>
            <a:r>
              <a:rPr spc="65" dirty="0"/>
              <a:t>question</a:t>
            </a:r>
            <a:r>
              <a:rPr spc="25" dirty="0"/>
              <a:t> </a:t>
            </a:r>
            <a:r>
              <a:rPr spc="15"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6211" y="2225675"/>
            <a:ext cx="13726160" cy="62106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spc="5" dirty="0">
                <a:latin typeface="Times New Roman"/>
                <a:cs typeface="Times New Roman"/>
              </a:rPr>
              <a:t>A </a:t>
            </a:r>
            <a:r>
              <a:rPr sz="3700" dirty="0">
                <a:latin typeface="Times New Roman"/>
                <a:cs typeface="Times New Roman"/>
              </a:rPr>
              <a:t>cyclist travels a distance of 7.2 km, correct to the nearest 0.1</a:t>
            </a:r>
            <a:r>
              <a:rPr sz="3700" spc="-195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km.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700" dirty="0">
                <a:latin typeface="Times New Roman"/>
                <a:cs typeface="Times New Roman"/>
              </a:rPr>
              <a:t>The cyclist took </a:t>
            </a:r>
            <a:r>
              <a:rPr sz="3700" spc="5" dirty="0">
                <a:latin typeface="Times New Roman"/>
                <a:cs typeface="Times New Roman"/>
              </a:rPr>
              <a:t>12 </a:t>
            </a:r>
            <a:r>
              <a:rPr sz="3700" dirty="0">
                <a:latin typeface="Times New Roman"/>
                <a:cs typeface="Times New Roman"/>
              </a:rPr>
              <a:t>minutes to cover this distance, to the nearest minute.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850265" marR="5080" indent="-838200">
              <a:lnSpc>
                <a:spcPts val="4290"/>
              </a:lnSpc>
              <a:buAutoNum type="alphaLcParenR"/>
              <a:tabLst>
                <a:tab pos="850265" algn="l"/>
                <a:tab pos="850900" algn="l"/>
              </a:tabLst>
            </a:pPr>
            <a:r>
              <a:rPr sz="3700" spc="-70" dirty="0">
                <a:latin typeface="Times New Roman"/>
                <a:cs typeface="Times New Roman"/>
              </a:rPr>
              <a:t>Work </a:t>
            </a:r>
            <a:r>
              <a:rPr sz="3700" dirty="0">
                <a:latin typeface="Times New Roman"/>
                <a:cs typeface="Times New Roman"/>
              </a:rPr>
              <a:t>out the upper </a:t>
            </a:r>
            <a:r>
              <a:rPr sz="3700" spc="5" dirty="0">
                <a:latin typeface="Times New Roman"/>
                <a:cs typeface="Times New Roman"/>
              </a:rPr>
              <a:t>bound </a:t>
            </a:r>
            <a:r>
              <a:rPr sz="3700" dirty="0">
                <a:latin typeface="Times New Roman"/>
                <a:cs typeface="Times New Roman"/>
              </a:rPr>
              <a:t>for the speed of the cyclist in m/s, correct</a:t>
            </a:r>
            <a:r>
              <a:rPr lang="en-GB" sz="3700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to </a:t>
            </a:r>
            <a:r>
              <a:rPr sz="3700" spc="5" dirty="0">
                <a:latin typeface="Times New Roman"/>
                <a:cs typeface="Times New Roman"/>
              </a:rPr>
              <a:t>3 </a:t>
            </a:r>
            <a:r>
              <a:rPr sz="3700" dirty="0">
                <a:latin typeface="Times New Roman"/>
                <a:cs typeface="Times New Roman"/>
              </a:rPr>
              <a:t>significant</a:t>
            </a:r>
            <a:r>
              <a:rPr sz="3700" spc="-10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figures.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lphaLcParenR"/>
            </a:pPr>
            <a:endParaRPr lang="en-GB" sz="3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lphaLcParenR"/>
            </a:pPr>
            <a:endParaRPr lang="en-GB" sz="3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lphaLcParenR"/>
            </a:pPr>
            <a:endParaRPr sz="3700" dirty="0">
              <a:latin typeface="Times New Roman"/>
              <a:cs typeface="Times New Roman"/>
            </a:endParaRPr>
          </a:p>
          <a:p>
            <a:pPr marL="850265" marR="19685" indent="-838200">
              <a:lnSpc>
                <a:spcPts val="4290"/>
              </a:lnSpc>
              <a:buAutoNum type="alphaLcParenR"/>
              <a:tabLst>
                <a:tab pos="850265" algn="l"/>
                <a:tab pos="850900" algn="l"/>
              </a:tabLst>
            </a:pPr>
            <a:r>
              <a:rPr sz="3700" dirty="0">
                <a:latin typeface="Times New Roman"/>
                <a:cs typeface="Times New Roman"/>
              </a:rPr>
              <a:t>What is the upper </a:t>
            </a:r>
            <a:r>
              <a:rPr sz="3700" spc="5" dirty="0">
                <a:latin typeface="Times New Roman"/>
                <a:cs typeface="Times New Roman"/>
              </a:rPr>
              <a:t>bound </a:t>
            </a:r>
            <a:r>
              <a:rPr sz="3700" dirty="0">
                <a:latin typeface="Times New Roman"/>
                <a:cs typeface="Times New Roman"/>
              </a:rPr>
              <a:t>for the speed of the cyclist in km/h, correct</a:t>
            </a:r>
            <a:r>
              <a:rPr lang="en-GB" sz="3700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to </a:t>
            </a:r>
            <a:r>
              <a:rPr sz="3700" spc="5" dirty="0">
                <a:latin typeface="Times New Roman"/>
                <a:cs typeface="Times New Roman"/>
              </a:rPr>
              <a:t>3 </a:t>
            </a:r>
            <a:r>
              <a:rPr sz="3700" dirty="0">
                <a:latin typeface="Times New Roman"/>
                <a:cs typeface="Times New Roman"/>
              </a:rPr>
              <a:t>significant</a:t>
            </a:r>
            <a:r>
              <a:rPr sz="3700" spc="-10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figures?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138D9B-A766-5F4A-B890-9B8E280248D5}"/>
              </a:ext>
            </a:extLst>
          </p:cNvPr>
          <p:cNvGrpSpPr/>
          <p:nvPr/>
        </p:nvGrpSpPr>
        <p:grpSpPr>
          <a:xfrm>
            <a:off x="3879850" y="5826767"/>
            <a:ext cx="14554200" cy="1271770"/>
            <a:chOff x="3956050" y="5972175"/>
            <a:chExt cx="15696660" cy="13716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EB00B27-B0E2-0F4A-87DD-CF619DAB4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6050" y="6111875"/>
              <a:ext cx="5778500" cy="1092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A667C2-A7DD-D746-B717-319103E0D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49010" y="6035675"/>
              <a:ext cx="4203700" cy="965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E028045-DA52-D343-B517-1D1BCB7F5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24510" y="5972175"/>
              <a:ext cx="5524500" cy="13716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618D19C-0ACB-1C40-8DF1-33BCE86F5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450" y="8646167"/>
            <a:ext cx="7823200" cy="1295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22ABB5-C3BC-E040-8222-06DAE984A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2961" y="8817617"/>
            <a:ext cx="5346700" cy="952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587045-16C2-E24C-9EBA-3C629EB48A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74985" y="9834175"/>
            <a:ext cx="5651500" cy="838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BFB2590-2CF3-084B-B876-68AB1EC788B1}"/>
              </a:ext>
            </a:extLst>
          </p:cNvPr>
          <p:cNvSpPr/>
          <p:nvPr/>
        </p:nvSpPr>
        <p:spPr>
          <a:xfrm>
            <a:off x="3803650" y="8561605"/>
            <a:ext cx="15316200" cy="22675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6D532F-C8D3-804D-91E5-939A058BF49A}"/>
              </a:ext>
            </a:extLst>
          </p:cNvPr>
          <p:cNvSpPr/>
          <p:nvPr/>
        </p:nvSpPr>
        <p:spPr>
          <a:xfrm>
            <a:off x="3803650" y="5657764"/>
            <a:ext cx="15316200" cy="131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0464" y="636494"/>
            <a:ext cx="4415790" cy="11817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60" dirty="0"/>
              <a:t>Challenge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71502" y="2552666"/>
            <a:ext cx="14063344" cy="449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dirty="0">
                <a:latin typeface="Times New Roman"/>
                <a:cs typeface="Times New Roman"/>
              </a:rPr>
              <a:t>Carlos and Luis are travelling </a:t>
            </a:r>
            <a:r>
              <a:rPr sz="3700" spc="5" dirty="0">
                <a:latin typeface="Times New Roman"/>
                <a:cs typeface="Times New Roman"/>
              </a:rPr>
              <a:t>by </a:t>
            </a:r>
            <a:r>
              <a:rPr sz="3700" dirty="0">
                <a:latin typeface="Times New Roman"/>
                <a:cs typeface="Times New Roman"/>
              </a:rPr>
              <a:t>car from Barcelona to Madrid.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12700" marR="5080">
              <a:lnSpc>
                <a:spcPts val="4290"/>
              </a:lnSpc>
            </a:pPr>
            <a:r>
              <a:rPr sz="3700" dirty="0">
                <a:latin typeface="Times New Roman"/>
                <a:cs typeface="Times New Roman"/>
              </a:rPr>
              <a:t>Carlos drives the first half of the distance at an average speed of </a:t>
            </a:r>
            <a:r>
              <a:rPr sz="3700" spc="5" dirty="0">
                <a:latin typeface="Times New Roman"/>
                <a:cs typeface="Times New Roman"/>
              </a:rPr>
              <a:t>60 </a:t>
            </a:r>
            <a:r>
              <a:rPr sz="3700" dirty="0">
                <a:latin typeface="Times New Roman"/>
                <a:cs typeface="Times New Roman"/>
              </a:rPr>
              <a:t>km/h.</a:t>
            </a:r>
            <a:r>
              <a:rPr lang="en-GB" sz="3700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Luis drives the second half of the distance at an average speed of </a:t>
            </a:r>
            <a:r>
              <a:rPr sz="3700" spc="5" dirty="0">
                <a:latin typeface="Times New Roman"/>
                <a:cs typeface="Times New Roman"/>
              </a:rPr>
              <a:t>40</a:t>
            </a:r>
            <a:r>
              <a:rPr sz="3700" spc="40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km/h.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2700" marR="41275">
              <a:lnSpc>
                <a:spcPts val="4290"/>
              </a:lnSpc>
            </a:pPr>
            <a:r>
              <a:rPr sz="3700" dirty="0">
                <a:latin typeface="Times New Roman"/>
                <a:cs typeface="Times New Roman"/>
              </a:rPr>
              <a:t>Assuming that the time spent swapping drivers at the halfway point took a</a:t>
            </a:r>
            <a:r>
              <a:rPr lang="en-GB" sz="3700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negligible amount of time, what was the average speed over the whole</a:t>
            </a:r>
            <a:r>
              <a:rPr lang="en-GB" sz="3700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journey?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F438BC-6E3B-A448-82A8-5080BB1E3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49" y="8093075"/>
            <a:ext cx="2580341" cy="838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8FA15E-039B-BA45-BC71-1AFA3BCAF8EC}"/>
              </a:ext>
            </a:extLst>
          </p:cNvPr>
          <p:cNvSpPr/>
          <p:nvPr/>
        </p:nvSpPr>
        <p:spPr>
          <a:xfrm>
            <a:off x="2935083" y="7940675"/>
            <a:ext cx="3383167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5866" y="521315"/>
            <a:ext cx="5080635" cy="1407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50" spc="5" dirty="0"/>
              <a:t>Examples</a:t>
            </a:r>
            <a:endParaRPr sz="9050"/>
          </a:p>
        </p:txBody>
      </p:sp>
      <p:sp>
        <p:nvSpPr>
          <p:cNvPr id="3" name="object 3"/>
          <p:cNvSpPr txBox="1"/>
          <p:nvPr/>
        </p:nvSpPr>
        <p:spPr>
          <a:xfrm>
            <a:off x="2353720" y="2783026"/>
            <a:ext cx="15296515" cy="638636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10" dirty="0">
                <a:latin typeface="Arial"/>
                <a:cs typeface="Arial"/>
              </a:rPr>
              <a:t>Speed, </a:t>
            </a:r>
            <a:r>
              <a:rPr sz="4100" b="1" spc="5" dirty="0">
                <a:latin typeface="Arial"/>
                <a:cs typeface="Arial"/>
              </a:rPr>
              <a:t>distance,</a:t>
            </a:r>
            <a:r>
              <a:rPr sz="4100" b="1" spc="-5" dirty="0">
                <a:latin typeface="Arial"/>
                <a:cs typeface="Arial"/>
              </a:rPr>
              <a:t> </a:t>
            </a:r>
            <a:r>
              <a:rPr sz="4100" b="1" spc="10" dirty="0">
                <a:latin typeface="Arial"/>
                <a:cs typeface="Arial"/>
              </a:rPr>
              <a:t>time</a:t>
            </a:r>
            <a:endParaRPr sz="4100" dirty="0">
              <a:latin typeface="Arial"/>
              <a:cs typeface="Arial"/>
            </a:endParaRPr>
          </a:p>
          <a:p>
            <a:pPr marL="850265" marR="5080" indent="-838200">
              <a:lnSpc>
                <a:spcPct val="100499"/>
              </a:lnSpc>
              <a:spcBef>
                <a:spcPts val="5"/>
              </a:spcBef>
              <a:buAutoNum type="alphaLcParenR"/>
              <a:tabLst>
                <a:tab pos="850265" algn="l"/>
                <a:tab pos="850900" algn="l"/>
              </a:tabLst>
            </a:pPr>
            <a:r>
              <a:rPr sz="4100" spc="10" dirty="0">
                <a:latin typeface="Arial"/>
                <a:cs typeface="Arial"/>
              </a:rPr>
              <a:t>Sebastian </a:t>
            </a:r>
            <a:r>
              <a:rPr sz="4100" spc="45" dirty="0">
                <a:latin typeface="Arial"/>
                <a:cs typeface="Arial"/>
              </a:rPr>
              <a:t>covers </a:t>
            </a:r>
            <a:r>
              <a:rPr sz="4100" spc="10" dirty="0">
                <a:latin typeface="Arial"/>
                <a:cs typeface="Arial"/>
              </a:rPr>
              <a:t>240 miles </a:t>
            </a:r>
            <a:r>
              <a:rPr sz="4100" spc="5" dirty="0">
                <a:latin typeface="Arial"/>
                <a:cs typeface="Arial"/>
              </a:rPr>
              <a:t>in </a:t>
            </a:r>
            <a:r>
              <a:rPr sz="4100" spc="10" dirty="0">
                <a:latin typeface="Arial"/>
                <a:cs typeface="Arial"/>
              </a:rPr>
              <a:t>3 hours on a </a:t>
            </a:r>
            <a:r>
              <a:rPr sz="4100" spc="-10" dirty="0">
                <a:latin typeface="Arial"/>
                <a:cs typeface="Arial"/>
              </a:rPr>
              <a:t>highway. </a:t>
            </a:r>
            <a:r>
              <a:rPr sz="4100" spc="-65" dirty="0">
                <a:latin typeface="Arial"/>
                <a:cs typeface="Arial"/>
              </a:rPr>
              <a:t>Work </a:t>
            </a:r>
            <a:r>
              <a:rPr sz="4100" spc="10" dirty="0">
                <a:latin typeface="Arial"/>
                <a:cs typeface="Arial"/>
              </a:rPr>
              <a:t>out</a:t>
            </a:r>
            <a:r>
              <a:rPr lang="en-GB" sz="4100" spc="10" dirty="0">
                <a:latin typeface="Arial"/>
                <a:cs typeface="Arial"/>
              </a:rPr>
              <a:t> </a:t>
            </a:r>
            <a:r>
              <a:rPr sz="4100" spc="5" dirty="0">
                <a:latin typeface="Arial"/>
                <a:cs typeface="Arial"/>
              </a:rPr>
              <a:t>his </a:t>
            </a:r>
            <a:r>
              <a:rPr sz="4100" spc="40" dirty="0">
                <a:latin typeface="Arial"/>
                <a:cs typeface="Arial"/>
              </a:rPr>
              <a:t>average</a:t>
            </a:r>
            <a:r>
              <a:rPr sz="4100" dirty="0">
                <a:latin typeface="Arial"/>
                <a:cs typeface="Arial"/>
              </a:rPr>
              <a:t> </a:t>
            </a:r>
            <a:r>
              <a:rPr sz="4100" spc="85" dirty="0">
                <a:latin typeface="Arial"/>
                <a:cs typeface="Arial"/>
              </a:rPr>
              <a:t>speed.</a:t>
            </a:r>
            <a:endParaRPr sz="4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lphaLcParenR"/>
            </a:pPr>
            <a:endParaRPr sz="4300" dirty="0">
              <a:latin typeface="Arial"/>
              <a:cs typeface="Arial"/>
            </a:endParaRPr>
          </a:p>
          <a:p>
            <a:pPr marL="850265" marR="878205" indent="-838200">
              <a:lnSpc>
                <a:spcPct val="100499"/>
              </a:lnSpc>
              <a:spcBef>
                <a:spcPts val="5"/>
              </a:spcBef>
              <a:buAutoNum type="alphaLcParenR"/>
              <a:tabLst>
                <a:tab pos="850265" algn="l"/>
                <a:tab pos="850900" algn="l"/>
              </a:tabLst>
            </a:pPr>
            <a:r>
              <a:rPr sz="4100" spc="10" dirty="0">
                <a:latin typeface="Arial"/>
                <a:cs typeface="Arial"/>
              </a:rPr>
              <a:t>Jess </a:t>
            </a:r>
            <a:r>
              <a:rPr sz="4100" spc="85" dirty="0">
                <a:latin typeface="Arial"/>
                <a:cs typeface="Arial"/>
              </a:rPr>
              <a:t>cycles </a:t>
            </a:r>
            <a:r>
              <a:rPr sz="4100" spc="5" dirty="0">
                <a:latin typeface="Arial"/>
                <a:cs typeface="Arial"/>
              </a:rPr>
              <a:t>to </a:t>
            </a:r>
            <a:r>
              <a:rPr sz="4100" spc="10" dirty="0">
                <a:latin typeface="Arial"/>
                <a:cs typeface="Arial"/>
              </a:rPr>
              <a:t>work </a:t>
            </a:r>
            <a:r>
              <a:rPr sz="4100" spc="5" dirty="0">
                <a:latin typeface="Arial"/>
                <a:cs typeface="Arial"/>
              </a:rPr>
              <a:t>at </a:t>
            </a:r>
            <a:r>
              <a:rPr sz="4100" spc="10" dirty="0">
                <a:latin typeface="Arial"/>
                <a:cs typeface="Arial"/>
              </a:rPr>
              <a:t>an </a:t>
            </a:r>
            <a:r>
              <a:rPr sz="4100" spc="40" dirty="0">
                <a:latin typeface="Arial"/>
                <a:cs typeface="Arial"/>
              </a:rPr>
              <a:t>average </a:t>
            </a:r>
            <a:r>
              <a:rPr sz="4100" spc="100" dirty="0">
                <a:latin typeface="Arial"/>
                <a:cs typeface="Arial"/>
              </a:rPr>
              <a:t>speed </a:t>
            </a:r>
            <a:r>
              <a:rPr sz="4100" spc="5" dirty="0">
                <a:latin typeface="Arial"/>
                <a:cs typeface="Arial"/>
              </a:rPr>
              <a:t>of </a:t>
            </a:r>
            <a:r>
              <a:rPr sz="4100" spc="10" dirty="0">
                <a:latin typeface="Arial"/>
                <a:cs typeface="Arial"/>
              </a:rPr>
              <a:t>16 </a:t>
            </a:r>
            <a:r>
              <a:rPr sz="4100" spc="85" dirty="0">
                <a:latin typeface="Arial"/>
                <a:cs typeface="Arial"/>
              </a:rPr>
              <a:t>mph </a:t>
            </a:r>
            <a:r>
              <a:rPr sz="4100" spc="5" dirty="0">
                <a:latin typeface="Arial"/>
                <a:cs typeface="Arial"/>
              </a:rPr>
              <a:t>for</a:t>
            </a:r>
            <a:r>
              <a:rPr sz="4100" spc="-285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45</a:t>
            </a:r>
            <a:r>
              <a:rPr lang="en-GB" sz="4100" spc="10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minutes. </a:t>
            </a:r>
            <a:r>
              <a:rPr sz="4100" spc="-45" dirty="0">
                <a:latin typeface="Arial"/>
                <a:cs typeface="Arial"/>
              </a:rPr>
              <a:t>What </a:t>
            </a:r>
            <a:r>
              <a:rPr sz="4100" spc="65" dirty="0">
                <a:latin typeface="Arial"/>
                <a:cs typeface="Arial"/>
              </a:rPr>
              <a:t>distance does </a:t>
            </a:r>
            <a:r>
              <a:rPr sz="4100" spc="10" dirty="0">
                <a:latin typeface="Arial"/>
                <a:cs typeface="Arial"/>
              </a:rPr>
              <a:t>she</a:t>
            </a:r>
            <a:r>
              <a:rPr sz="4100" spc="-80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cover?</a:t>
            </a:r>
            <a:endParaRPr sz="4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lphaLcParenR"/>
            </a:pPr>
            <a:endParaRPr sz="4300" dirty="0">
              <a:latin typeface="Arial"/>
              <a:cs typeface="Arial"/>
            </a:endParaRPr>
          </a:p>
          <a:p>
            <a:pPr marL="850265" marR="442595" indent="-838200" algn="just">
              <a:lnSpc>
                <a:spcPct val="100499"/>
              </a:lnSpc>
              <a:buAutoNum type="alphaLcParenR"/>
              <a:tabLst>
                <a:tab pos="850900" algn="l"/>
              </a:tabLst>
            </a:pPr>
            <a:r>
              <a:rPr sz="4100" spc="15" dirty="0">
                <a:latin typeface="Arial"/>
                <a:cs typeface="Arial"/>
              </a:rPr>
              <a:t>A </a:t>
            </a:r>
            <a:r>
              <a:rPr sz="4100" spc="105" dirty="0">
                <a:latin typeface="Arial"/>
                <a:cs typeface="Arial"/>
              </a:rPr>
              <a:t>mapping </a:t>
            </a:r>
            <a:r>
              <a:rPr sz="4100" spc="160" dirty="0">
                <a:latin typeface="Arial"/>
                <a:cs typeface="Arial"/>
              </a:rPr>
              <a:t>app </a:t>
            </a:r>
            <a:r>
              <a:rPr sz="4100" spc="65" dirty="0">
                <a:latin typeface="Arial"/>
                <a:cs typeface="Arial"/>
              </a:rPr>
              <a:t>suggests </a:t>
            </a:r>
            <a:r>
              <a:rPr sz="4100" spc="5" dirty="0">
                <a:latin typeface="Arial"/>
                <a:cs typeface="Arial"/>
              </a:rPr>
              <a:t>that </a:t>
            </a:r>
            <a:r>
              <a:rPr sz="4100" spc="10" dirty="0">
                <a:latin typeface="Arial"/>
                <a:cs typeface="Arial"/>
              </a:rPr>
              <a:t>the </a:t>
            </a:r>
            <a:r>
              <a:rPr sz="4100" spc="40" dirty="0">
                <a:latin typeface="Arial"/>
                <a:cs typeface="Arial"/>
              </a:rPr>
              <a:t>average </a:t>
            </a:r>
            <a:r>
              <a:rPr sz="4100" spc="100" dirty="0">
                <a:latin typeface="Arial"/>
                <a:cs typeface="Arial"/>
              </a:rPr>
              <a:t>speed </a:t>
            </a:r>
            <a:r>
              <a:rPr sz="4100" spc="10" dirty="0">
                <a:latin typeface="Arial"/>
                <a:cs typeface="Arial"/>
              </a:rPr>
              <a:t>on a</a:t>
            </a:r>
            <a:r>
              <a:rPr sz="4100" spc="-430" dirty="0">
                <a:latin typeface="Arial"/>
                <a:cs typeface="Arial"/>
              </a:rPr>
              <a:t> </a:t>
            </a:r>
            <a:r>
              <a:rPr sz="4100" spc="65" dirty="0">
                <a:latin typeface="Arial"/>
                <a:cs typeface="Arial"/>
              </a:rPr>
              <a:t>busy</a:t>
            </a:r>
            <a:r>
              <a:rPr lang="en-GB" sz="4100" spc="65" dirty="0">
                <a:latin typeface="Arial"/>
                <a:cs typeface="Arial"/>
              </a:rPr>
              <a:t> </a:t>
            </a:r>
            <a:r>
              <a:rPr sz="4100" spc="45" dirty="0">
                <a:latin typeface="Arial"/>
                <a:cs typeface="Arial"/>
              </a:rPr>
              <a:t>road </a:t>
            </a:r>
            <a:r>
              <a:rPr sz="4100" spc="5" dirty="0">
                <a:latin typeface="Arial"/>
                <a:cs typeface="Arial"/>
              </a:rPr>
              <a:t>is </a:t>
            </a:r>
            <a:r>
              <a:rPr sz="4100" spc="10" dirty="0">
                <a:latin typeface="Arial"/>
                <a:cs typeface="Arial"/>
              </a:rPr>
              <a:t>22 </a:t>
            </a:r>
            <a:r>
              <a:rPr sz="4100" spc="65" dirty="0">
                <a:latin typeface="Arial"/>
                <a:cs typeface="Arial"/>
              </a:rPr>
              <a:t>mph. </a:t>
            </a:r>
            <a:r>
              <a:rPr sz="4100" spc="10" dirty="0">
                <a:latin typeface="Arial"/>
                <a:cs typeface="Arial"/>
              </a:rPr>
              <a:t>How </a:t>
            </a:r>
            <a:r>
              <a:rPr sz="4100" spc="65" dirty="0">
                <a:latin typeface="Arial"/>
                <a:cs typeface="Arial"/>
              </a:rPr>
              <a:t>long </a:t>
            </a:r>
            <a:r>
              <a:rPr sz="4100" spc="5" dirty="0">
                <a:latin typeface="Arial"/>
                <a:cs typeface="Arial"/>
              </a:rPr>
              <a:t>will it </a:t>
            </a:r>
            <a:r>
              <a:rPr sz="4100" spc="10" dirty="0">
                <a:latin typeface="Arial"/>
                <a:cs typeface="Arial"/>
              </a:rPr>
              <a:t>take </a:t>
            </a:r>
            <a:r>
              <a:rPr sz="4100" spc="5" dirty="0">
                <a:latin typeface="Arial"/>
                <a:cs typeface="Arial"/>
              </a:rPr>
              <a:t>to </a:t>
            </a:r>
            <a:r>
              <a:rPr sz="4100" spc="55" dirty="0">
                <a:latin typeface="Arial"/>
                <a:cs typeface="Arial"/>
              </a:rPr>
              <a:t>cover </a:t>
            </a:r>
            <a:r>
              <a:rPr sz="4100" spc="10" dirty="0">
                <a:latin typeface="Arial"/>
                <a:cs typeface="Arial"/>
              </a:rPr>
              <a:t>5 miles on </a:t>
            </a:r>
            <a:r>
              <a:rPr sz="4100" spc="5" dirty="0">
                <a:latin typeface="Arial"/>
                <a:cs typeface="Arial"/>
              </a:rPr>
              <a:t>this</a:t>
            </a:r>
            <a:r>
              <a:rPr lang="en-GB" sz="4100" spc="5" dirty="0">
                <a:latin typeface="Arial"/>
                <a:cs typeface="Arial"/>
              </a:rPr>
              <a:t> </a:t>
            </a:r>
            <a:r>
              <a:rPr sz="4100" spc="-5" dirty="0">
                <a:latin typeface="Arial"/>
                <a:cs typeface="Arial"/>
              </a:rPr>
              <a:t>road?</a:t>
            </a:r>
            <a:endParaRPr sz="41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8715" y="155513"/>
            <a:ext cx="1989813" cy="1811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12251" y="151440"/>
            <a:ext cx="4222342" cy="2210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9421" y="2605021"/>
            <a:ext cx="1093279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10" dirty="0">
                <a:latin typeface="Arial"/>
                <a:cs typeface="Arial"/>
              </a:rPr>
              <a:t>Which </a:t>
            </a:r>
            <a:r>
              <a:rPr sz="4100" b="1" spc="5" dirty="0">
                <a:latin typeface="Arial"/>
                <a:cs typeface="Arial"/>
              </a:rPr>
              <a:t>of the following is </a:t>
            </a:r>
            <a:r>
              <a:rPr sz="4100" b="1" spc="10" dirty="0">
                <a:latin typeface="Arial"/>
                <a:cs typeface="Arial"/>
              </a:rPr>
              <a:t>a correct</a:t>
            </a:r>
            <a:r>
              <a:rPr sz="4100" b="1" spc="-60" dirty="0">
                <a:latin typeface="Arial"/>
                <a:cs typeface="Arial"/>
              </a:rPr>
              <a:t> </a:t>
            </a:r>
            <a:r>
              <a:rPr sz="4100" b="1" spc="10" dirty="0">
                <a:latin typeface="Arial"/>
                <a:cs typeface="Arial"/>
              </a:rPr>
              <a:t>formula?</a:t>
            </a:r>
            <a:endParaRPr sz="4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85507" y="542256"/>
            <a:ext cx="5530215" cy="1407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50" spc="105" dirty="0"/>
              <a:t>Diagnostic</a:t>
            </a:r>
            <a:endParaRPr sz="9050"/>
          </a:p>
        </p:txBody>
      </p:sp>
      <p:sp>
        <p:nvSpPr>
          <p:cNvPr id="4" name="object 4"/>
          <p:cNvSpPr/>
          <p:nvPr/>
        </p:nvSpPr>
        <p:spPr>
          <a:xfrm>
            <a:off x="85982" y="93766"/>
            <a:ext cx="1740491" cy="2325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31603" y="3924353"/>
            <a:ext cx="49085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spc="5" dirty="0">
                <a:latin typeface="Arial"/>
                <a:cs typeface="Arial"/>
              </a:rPr>
              <a:t>a)</a:t>
            </a:r>
            <a:endParaRPr sz="4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31603" y="5809112"/>
            <a:ext cx="52006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spc="120" dirty="0">
                <a:latin typeface="Arial"/>
                <a:cs typeface="Arial"/>
              </a:rPr>
              <a:t>b)</a:t>
            </a:r>
            <a:endParaRPr sz="4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31603" y="7693871"/>
            <a:ext cx="49085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spc="120" dirty="0">
                <a:latin typeface="Arial"/>
                <a:cs typeface="Arial"/>
              </a:rPr>
              <a:t>c)</a:t>
            </a:r>
            <a:endParaRPr sz="4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31603" y="9578630"/>
            <a:ext cx="52006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spc="120" dirty="0">
                <a:latin typeface="Arial"/>
                <a:cs typeface="Arial"/>
              </a:rPr>
              <a:t>d)</a:t>
            </a:r>
            <a:endParaRPr sz="4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63806" y="3951808"/>
            <a:ext cx="5643880" cy="640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076065" algn="l"/>
                <a:tab pos="4585970" algn="l"/>
              </a:tabLst>
            </a:pPr>
            <a:r>
              <a:rPr sz="4000" spc="-155" dirty="0">
                <a:latin typeface="Arial"/>
                <a:cs typeface="Arial"/>
              </a:rPr>
              <a:t>S</a:t>
            </a:r>
            <a:r>
              <a:rPr sz="4000" spc="40" dirty="0">
                <a:latin typeface="Arial"/>
                <a:cs typeface="Arial"/>
              </a:rPr>
              <a:t>p</a:t>
            </a:r>
            <a:r>
              <a:rPr sz="4000" spc="-215" dirty="0">
                <a:latin typeface="Arial"/>
                <a:cs typeface="Arial"/>
              </a:rPr>
              <a:t>ee</a:t>
            </a:r>
            <a:r>
              <a:rPr sz="4000" spc="90" dirty="0">
                <a:latin typeface="Arial"/>
                <a:cs typeface="Arial"/>
              </a:rPr>
              <a:t>d</a:t>
            </a:r>
            <a:r>
              <a:rPr sz="4000" spc="-70" dirty="0">
                <a:latin typeface="Arial"/>
                <a:cs typeface="Arial"/>
              </a:rPr>
              <a:t> </a:t>
            </a:r>
            <a:r>
              <a:rPr sz="4000" spc="80" dirty="0">
                <a:latin typeface="Arial"/>
                <a:cs typeface="Arial"/>
              </a:rPr>
              <a:t>=</a:t>
            </a:r>
            <a:r>
              <a:rPr sz="4000" spc="-90" dirty="0">
                <a:latin typeface="Arial"/>
                <a:cs typeface="Arial"/>
              </a:rPr>
              <a:t> </a:t>
            </a:r>
            <a:r>
              <a:rPr sz="4000" spc="-204" dirty="0">
                <a:latin typeface="Arial"/>
                <a:cs typeface="Arial"/>
              </a:rPr>
              <a:t>D</a:t>
            </a:r>
            <a:r>
              <a:rPr sz="4000" spc="-220" dirty="0">
                <a:latin typeface="Arial"/>
                <a:cs typeface="Arial"/>
              </a:rPr>
              <a:t>i</a:t>
            </a:r>
            <a:r>
              <a:rPr sz="4000" spc="-70" dirty="0">
                <a:latin typeface="Arial"/>
                <a:cs typeface="Arial"/>
              </a:rPr>
              <a:t>s</a:t>
            </a:r>
            <a:r>
              <a:rPr sz="4000" spc="60" dirty="0">
                <a:latin typeface="Arial"/>
                <a:cs typeface="Arial"/>
              </a:rPr>
              <a:t>t</a:t>
            </a:r>
            <a:r>
              <a:rPr sz="4000" spc="-215" dirty="0">
                <a:latin typeface="Arial"/>
                <a:cs typeface="Arial"/>
              </a:rPr>
              <a:t>a</a:t>
            </a:r>
            <a:r>
              <a:rPr sz="4000" spc="-130" dirty="0">
                <a:latin typeface="Arial"/>
                <a:cs typeface="Arial"/>
              </a:rPr>
              <a:t>n</a:t>
            </a:r>
            <a:r>
              <a:rPr sz="4000" spc="10" dirty="0">
                <a:latin typeface="Arial"/>
                <a:cs typeface="Arial"/>
              </a:rPr>
              <a:t>c</a:t>
            </a:r>
            <a:r>
              <a:rPr sz="4000" spc="-135" dirty="0">
                <a:latin typeface="Arial"/>
                <a:cs typeface="Arial"/>
              </a:rPr>
              <a:t>e</a:t>
            </a:r>
            <a:r>
              <a:rPr sz="4000" dirty="0">
                <a:latin typeface="Arial"/>
                <a:cs typeface="Arial"/>
              </a:rPr>
              <a:t>	</a:t>
            </a:r>
            <a:r>
              <a:rPr sz="4000" spc="15" dirty="0">
                <a:latin typeface="Symbol"/>
                <a:cs typeface="Symbol"/>
              </a:rPr>
              <a:t>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265" dirty="0">
                <a:latin typeface="Arial"/>
                <a:cs typeface="Arial"/>
              </a:rPr>
              <a:t>T</a:t>
            </a:r>
            <a:r>
              <a:rPr sz="4000" spc="-220" dirty="0">
                <a:latin typeface="Arial"/>
                <a:cs typeface="Arial"/>
              </a:rPr>
              <a:t>i</a:t>
            </a:r>
            <a:r>
              <a:rPr sz="4000" spc="-60" dirty="0">
                <a:latin typeface="Arial"/>
                <a:cs typeface="Arial"/>
              </a:rPr>
              <a:t>m</a:t>
            </a:r>
            <a:r>
              <a:rPr sz="4000" spc="-135" dirty="0">
                <a:latin typeface="Arial"/>
                <a:cs typeface="Arial"/>
              </a:rPr>
              <a:t>e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59752" y="5488735"/>
            <a:ext cx="3620135" cy="640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6000" spc="-254" baseline="-36111" dirty="0">
                <a:latin typeface="Arial"/>
                <a:cs typeface="Arial"/>
              </a:rPr>
              <a:t>Time </a:t>
            </a:r>
            <a:r>
              <a:rPr sz="6000" spc="120" baseline="-36111" dirty="0">
                <a:latin typeface="Arial"/>
                <a:cs typeface="Arial"/>
              </a:rPr>
              <a:t>=</a:t>
            </a:r>
            <a:r>
              <a:rPr sz="6000" spc="682" baseline="-36111" dirty="0">
                <a:latin typeface="Arial"/>
                <a:cs typeface="Arial"/>
              </a:rPr>
              <a:t> </a:t>
            </a:r>
            <a:r>
              <a:rPr sz="4000" spc="-114" dirty="0">
                <a:latin typeface="Arial"/>
                <a:cs typeface="Arial"/>
              </a:rPr>
              <a:t>Distance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07644" y="6213183"/>
            <a:ext cx="1440180" cy="640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0" spc="-155" dirty="0">
                <a:latin typeface="Arial"/>
                <a:cs typeface="Arial"/>
              </a:rPr>
              <a:t>S</a:t>
            </a:r>
            <a:r>
              <a:rPr sz="4000" spc="40" dirty="0">
                <a:latin typeface="Arial"/>
                <a:cs typeface="Arial"/>
              </a:rPr>
              <a:t>p</a:t>
            </a:r>
            <a:r>
              <a:rPr sz="4000" spc="-215" dirty="0">
                <a:latin typeface="Arial"/>
                <a:cs typeface="Arial"/>
              </a:rPr>
              <a:t>ee</a:t>
            </a:r>
            <a:r>
              <a:rPr sz="4000" spc="90" dirty="0">
                <a:latin typeface="Arial"/>
                <a:cs typeface="Arial"/>
              </a:rPr>
              <a:t>d</a:t>
            </a:r>
            <a:endParaRPr sz="4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77539" y="6192523"/>
            <a:ext cx="1894839" cy="25400"/>
          </a:xfrm>
          <a:custGeom>
            <a:avLst/>
            <a:gdLst/>
            <a:ahLst/>
            <a:cxnLst/>
            <a:rect l="l" t="t" r="r" b="b"/>
            <a:pathLst>
              <a:path w="1894840" h="25400">
                <a:moveTo>
                  <a:pt x="1894476" y="0"/>
                </a:moveTo>
                <a:lnTo>
                  <a:pt x="0" y="0"/>
                </a:lnTo>
                <a:lnTo>
                  <a:pt x="0" y="25350"/>
                </a:lnTo>
                <a:lnTo>
                  <a:pt x="1894476" y="25350"/>
                </a:lnTo>
                <a:lnTo>
                  <a:pt x="1894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85152" y="7739441"/>
            <a:ext cx="5640070" cy="640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702685" algn="l"/>
                <a:tab pos="4211955" algn="l"/>
              </a:tabLst>
            </a:pPr>
            <a:r>
              <a:rPr sz="4000" spc="-265" dirty="0">
                <a:latin typeface="Arial"/>
                <a:cs typeface="Arial"/>
              </a:rPr>
              <a:t>T</a:t>
            </a:r>
            <a:r>
              <a:rPr sz="4000" spc="-220" dirty="0">
                <a:latin typeface="Arial"/>
                <a:cs typeface="Arial"/>
              </a:rPr>
              <a:t>i</a:t>
            </a:r>
            <a:r>
              <a:rPr sz="4000" spc="-60" dirty="0">
                <a:latin typeface="Arial"/>
                <a:cs typeface="Arial"/>
              </a:rPr>
              <a:t>m</a:t>
            </a:r>
            <a:r>
              <a:rPr sz="4000" spc="-135" dirty="0">
                <a:latin typeface="Arial"/>
                <a:cs typeface="Arial"/>
              </a:rPr>
              <a:t>e</a:t>
            </a:r>
            <a:r>
              <a:rPr sz="4000" spc="-100" dirty="0">
                <a:latin typeface="Arial"/>
                <a:cs typeface="Arial"/>
              </a:rPr>
              <a:t> </a:t>
            </a:r>
            <a:r>
              <a:rPr sz="4000" spc="80" dirty="0">
                <a:latin typeface="Arial"/>
                <a:cs typeface="Arial"/>
              </a:rPr>
              <a:t>=</a:t>
            </a:r>
            <a:r>
              <a:rPr sz="4000" spc="-90" dirty="0">
                <a:latin typeface="Arial"/>
                <a:cs typeface="Arial"/>
              </a:rPr>
              <a:t> </a:t>
            </a:r>
            <a:r>
              <a:rPr sz="4000" spc="-204" dirty="0">
                <a:latin typeface="Arial"/>
                <a:cs typeface="Arial"/>
              </a:rPr>
              <a:t>D</a:t>
            </a:r>
            <a:r>
              <a:rPr sz="4000" spc="-220" dirty="0">
                <a:latin typeface="Arial"/>
                <a:cs typeface="Arial"/>
              </a:rPr>
              <a:t>i</a:t>
            </a:r>
            <a:r>
              <a:rPr sz="4000" spc="-70" dirty="0">
                <a:latin typeface="Arial"/>
                <a:cs typeface="Arial"/>
              </a:rPr>
              <a:t>s</a:t>
            </a:r>
            <a:r>
              <a:rPr sz="4000" spc="60" dirty="0">
                <a:latin typeface="Arial"/>
                <a:cs typeface="Arial"/>
              </a:rPr>
              <a:t>t</a:t>
            </a:r>
            <a:r>
              <a:rPr sz="4000" spc="-215" dirty="0">
                <a:latin typeface="Arial"/>
                <a:cs typeface="Arial"/>
              </a:rPr>
              <a:t>a</a:t>
            </a:r>
            <a:r>
              <a:rPr sz="4000" spc="-130" dirty="0">
                <a:latin typeface="Arial"/>
                <a:cs typeface="Arial"/>
              </a:rPr>
              <a:t>n</a:t>
            </a:r>
            <a:r>
              <a:rPr sz="4000" spc="10" dirty="0">
                <a:latin typeface="Arial"/>
                <a:cs typeface="Arial"/>
              </a:rPr>
              <a:t>c</a:t>
            </a:r>
            <a:r>
              <a:rPr sz="4000" spc="-135" dirty="0">
                <a:latin typeface="Arial"/>
                <a:cs typeface="Arial"/>
              </a:rPr>
              <a:t>e</a:t>
            </a:r>
            <a:r>
              <a:rPr sz="4000" dirty="0">
                <a:latin typeface="Arial"/>
                <a:cs typeface="Arial"/>
              </a:rPr>
              <a:t>	</a:t>
            </a:r>
            <a:r>
              <a:rPr sz="4000" spc="15" dirty="0">
                <a:latin typeface="Symbol"/>
                <a:cs typeface="Symbol"/>
              </a:rPr>
              <a:t>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155" dirty="0">
                <a:latin typeface="Arial"/>
                <a:cs typeface="Arial"/>
              </a:rPr>
              <a:t>S</a:t>
            </a:r>
            <a:r>
              <a:rPr sz="4000" spc="40" dirty="0">
                <a:latin typeface="Arial"/>
                <a:cs typeface="Arial"/>
              </a:rPr>
              <a:t>p</a:t>
            </a:r>
            <a:r>
              <a:rPr sz="4000" spc="-215" dirty="0">
                <a:latin typeface="Arial"/>
                <a:cs typeface="Arial"/>
              </a:rPr>
              <a:t>ee</a:t>
            </a:r>
            <a:r>
              <a:rPr sz="4000" spc="90" dirty="0">
                <a:latin typeface="Arial"/>
                <a:cs typeface="Arial"/>
              </a:rPr>
              <a:t>d</a:t>
            </a:r>
            <a:endParaRPr sz="4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2459" y="9605897"/>
            <a:ext cx="2329180" cy="640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0" spc="-114" dirty="0">
                <a:latin typeface="Arial"/>
                <a:cs typeface="Arial"/>
              </a:rPr>
              <a:t>Distance</a:t>
            </a:r>
            <a:r>
              <a:rPr sz="4000" spc="-155" dirty="0">
                <a:latin typeface="Arial"/>
                <a:cs typeface="Arial"/>
              </a:rPr>
              <a:t> </a:t>
            </a:r>
            <a:r>
              <a:rPr sz="4000" spc="80" dirty="0">
                <a:latin typeface="Arial"/>
                <a:cs typeface="Arial"/>
              </a:rPr>
              <a:t>=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62645" y="9276367"/>
            <a:ext cx="1440180" cy="640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0" spc="-155" dirty="0">
                <a:latin typeface="Arial"/>
                <a:cs typeface="Arial"/>
              </a:rPr>
              <a:t>S</a:t>
            </a:r>
            <a:r>
              <a:rPr sz="4000" spc="40" dirty="0">
                <a:latin typeface="Arial"/>
                <a:cs typeface="Arial"/>
              </a:rPr>
              <a:t>p</a:t>
            </a:r>
            <a:r>
              <a:rPr sz="4000" spc="-215" dirty="0">
                <a:latin typeface="Arial"/>
                <a:cs typeface="Arial"/>
              </a:rPr>
              <a:t>ee</a:t>
            </a:r>
            <a:r>
              <a:rPr sz="4000" spc="90" dirty="0">
                <a:latin typeface="Arial"/>
                <a:cs typeface="Arial"/>
              </a:rPr>
              <a:t>d</a:t>
            </a:r>
            <a:endParaRPr sz="4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49424" y="10000808"/>
            <a:ext cx="1070610" cy="640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0" spc="-265" dirty="0">
                <a:latin typeface="Arial"/>
                <a:cs typeface="Arial"/>
              </a:rPr>
              <a:t>T</a:t>
            </a:r>
            <a:r>
              <a:rPr sz="4000" spc="-220" dirty="0">
                <a:latin typeface="Arial"/>
                <a:cs typeface="Arial"/>
              </a:rPr>
              <a:t>i</a:t>
            </a:r>
            <a:r>
              <a:rPr sz="4000" spc="-60" dirty="0">
                <a:latin typeface="Arial"/>
                <a:cs typeface="Arial"/>
              </a:rPr>
              <a:t>m</a:t>
            </a:r>
            <a:r>
              <a:rPr sz="4000" spc="-135" dirty="0">
                <a:latin typeface="Arial"/>
                <a:cs typeface="Arial"/>
              </a:rPr>
              <a:t>e</a:t>
            </a:r>
            <a:endParaRPr sz="4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056678" y="9980156"/>
            <a:ext cx="1446530" cy="25400"/>
          </a:xfrm>
          <a:custGeom>
            <a:avLst/>
            <a:gdLst/>
            <a:ahLst/>
            <a:cxnLst/>
            <a:rect l="l" t="t" r="r" b="b"/>
            <a:pathLst>
              <a:path w="1446529" h="25400">
                <a:moveTo>
                  <a:pt x="1446217" y="0"/>
                </a:moveTo>
                <a:lnTo>
                  <a:pt x="0" y="0"/>
                </a:lnTo>
                <a:lnTo>
                  <a:pt x="0" y="25339"/>
                </a:lnTo>
                <a:lnTo>
                  <a:pt x="1446217" y="25339"/>
                </a:lnTo>
                <a:lnTo>
                  <a:pt x="1446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2059" y="2950560"/>
            <a:ext cx="16359505" cy="5931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15" dirty="0">
                <a:latin typeface="Arial"/>
                <a:cs typeface="Arial"/>
              </a:rPr>
              <a:t>A </a:t>
            </a:r>
            <a:r>
              <a:rPr sz="4100" b="1" spc="10" dirty="0">
                <a:latin typeface="Arial"/>
                <a:cs typeface="Arial"/>
              </a:rPr>
              <a:t>car </a:t>
            </a:r>
            <a:r>
              <a:rPr sz="4100" b="1" spc="5" dirty="0">
                <a:latin typeface="Arial"/>
                <a:cs typeface="Arial"/>
              </a:rPr>
              <a:t>travelled </a:t>
            </a:r>
            <a:r>
              <a:rPr sz="4100" b="1" spc="10" dirty="0">
                <a:latin typeface="Arial"/>
                <a:cs typeface="Arial"/>
              </a:rPr>
              <a:t>at 150 </a:t>
            </a:r>
            <a:r>
              <a:rPr sz="4100" b="1" spc="15" dirty="0">
                <a:latin typeface="Arial"/>
                <a:cs typeface="Arial"/>
              </a:rPr>
              <a:t>km </a:t>
            </a:r>
            <a:r>
              <a:rPr sz="4100" b="1" spc="5" dirty="0">
                <a:latin typeface="Arial"/>
                <a:cs typeface="Arial"/>
              </a:rPr>
              <a:t>in </a:t>
            </a:r>
            <a:r>
              <a:rPr sz="4100" b="1" spc="10" dirty="0">
                <a:latin typeface="Arial"/>
                <a:cs typeface="Arial"/>
              </a:rPr>
              <a:t>3 </a:t>
            </a:r>
            <a:r>
              <a:rPr sz="4100" b="1" spc="5" dirty="0">
                <a:latin typeface="Arial"/>
                <a:cs typeface="Arial"/>
              </a:rPr>
              <a:t>hours. </a:t>
            </a:r>
            <a:r>
              <a:rPr sz="4100" b="1" spc="10" dirty="0">
                <a:latin typeface="Arial"/>
                <a:cs typeface="Arial"/>
              </a:rPr>
              <a:t>What was </a:t>
            </a:r>
            <a:r>
              <a:rPr sz="4100" b="1" spc="5" dirty="0">
                <a:latin typeface="Arial"/>
                <a:cs typeface="Arial"/>
              </a:rPr>
              <a:t>its </a:t>
            </a:r>
            <a:r>
              <a:rPr sz="4100" b="1" spc="10" dirty="0">
                <a:latin typeface="Arial"/>
                <a:cs typeface="Arial"/>
              </a:rPr>
              <a:t>average</a:t>
            </a:r>
            <a:r>
              <a:rPr sz="4100" b="1" spc="-185" dirty="0">
                <a:latin typeface="Arial"/>
                <a:cs typeface="Arial"/>
              </a:rPr>
              <a:t> </a:t>
            </a:r>
            <a:r>
              <a:rPr sz="4100" b="1" spc="10" dirty="0">
                <a:latin typeface="Arial"/>
                <a:cs typeface="Arial"/>
              </a:rPr>
              <a:t>speed?</a:t>
            </a:r>
            <a:endParaRPr sz="4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000">
              <a:latin typeface="Arial"/>
              <a:cs typeface="Arial"/>
            </a:endParaRPr>
          </a:p>
          <a:p>
            <a:pPr marL="5509895" indent="-838835">
              <a:lnSpc>
                <a:spcPct val="100000"/>
              </a:lnSpc>
              <a:buAutoNum type="alphaLcParenR"/>
              <a:tabLst>
                <a:tab pos="5509260" algn="l"/>
                <a:tab pos="5510530" algn="l"/>
              </a:tabLst>
            </a:pPr>
            <a:r>
              <a:rPr sz="4100" spc="10" dirty="0">
                <a:latin typeface="Arial"/>
                <a:cs typeface="Arial"/>
              </a:rPr>
              <a:t>450</a:t>
            </a:r>
            <a:r>
              <a:rPr sz="4100" spc="-85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km/h</a:t>
            </a:r>
            <a:endParaRPr sz="4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lphaLcParenR"/>
            </a:pPr>
            <a:endParaRPr sz="4300">
              <a:latin typeface="Arial"/>
              <a:cs typeface="Arial"/>
            </a:endParaRPr>
          </a:p>
          <a:p>
            <a:pPr marL="5509895" indent="-83883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5509260" algn="l"/>
                <a:tab pos="5510530" algn="l"/>
              </a:tabLst>
            </a:pPr>
            <a:r>
              <a:rPr sz="4100" spc="10" dirty="0">
                <a:latin typeface="Arial"/>
                <a:cs typeface="Arial"/>
              </a:rPr>
              <a:t>150</a:t>
            </a:r>
            <a:r>
              <a:rPr sz="4100" spc="-85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km/h</a:t>
            </a:r>
            <a:endParaRPr sz="4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lphaLcParenR"/>
            </a:pPr>
            <a:endParaRPr sz="4300">
              <a:latin typeface="Arial"/>
              <a:cs typeface="Arial"/>
            </a:endParaRPr>
          </a:p>
          <a:p>
            <a:pPr marL="5509895" indent="-838835">
              <a:lnSpc>
                <a:spcPct val="100000"/>
              </a:lnSpc>
              <a:buAutoNum type="alphaLcParenR"/>
              <a:tabLst>
                <a:tab pos="5509260" algn="l"/>
                <a:tab pos="5510530" algn="l"/>
              </a:tabLst>
            </a:pPr>
            <a:r>
              <a:rPr sz="4100" spc="10" dirty="0">
                <a:latin typeface="Arial"/>
                <a:cs typeface="Arial"/>
              </a:rPr>
              <a:t>50</a:t>
            </a:r>
            <a:r>
              <a:rPr sz="4100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km/h</a:t>
            </a:r>
            <a:endParaRPr sz="4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lphaLcParenR"/>
            </a:pPr>
            <a:endParaRPr sz="4300">
              <a:latin typeface="Arial"/>
              <a:cs typeface="Arial"/>
            </a:endParaRPr>
          </a:p>
          <a:p>
            <a:pPr marL="5509895" indent="-838835">
              <a:lnSpc>
                <a:spcPct val="100000"/>
              </a:lnSpc>
              <a:buAutoNum type="alphaLcParenR"/>
              <a:tabLst>
                <a:tab pos="5509260" algn="l"/>
                <a:tab pos="5510530" algn="l"/>
              </a:tabLst>
            </a:pPr>
            <a:r>
              <a:rPr sz="4100" spc="10" dirty="0">
                <a:latin typeface="Arial"/>
                <a:cs typeface="Arial"/>
              </a:rPr>
              <a:t>0.02</a:t>
            </a:r>
            <a:r>
              <a:rPr sz="4100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km/h</a:t>
            </a:r>
            <a:endParaRPr sz="4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85507" y="542256"/>
            <a:ext cx="5530215" cy="1407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50" spc="105" dirty="0"/>
              <a:t>Diagnostic</a:t>
            </a:r>
            <a:endParaRPr sz="9050"/>
          </a:p>
        </p:txBody>
      </p:sp>
      <p:sp>
        <p:nvSpPr>
          <p:cNvPr id="4" name="object 4"/>
          <p:cNvSpPr/>
          <p:nvPr/>
        </p:nvSpPr>
        <p:spPr>
          <a:xfrm>
            <a:off x="85982" y="93766"/>
            <a:ext cx="1740491" cy="2325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821" y="2950560"/>
            <a:ext cx="16387444" cy="5931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15" dirty="0">
                <a:latin typeface="Arial"/>
                <a:cs typeface="Arial"/>
              </a:rPr>
              <a:t>A </a:t>
            </a:r>
            <a:r>
              <a:rPr sz="4100" b="1" spc="5" dirty="0">
                <a:latin typeface="Arial"/>
                <a:cs typeface="Arial"/>
              </a:rPr>
              <a:t>jogger travels </a:t>
            </a:r>
            <a:r>
              <a:rPr sz="4100" b="1" spc="10" dirty="0">
                <a:latin typeface="Arial"/>
                <a:cs typeface="Arial"/>
              </a:rPr>
              <a:t>at 5 m/s </a:t>
            </a:r>
            <a:r>
              <a:rPr sz="4100" b="1" spc="5" dirty="0">
                <a:latin typeface="Arial"/>
                <a:cs typeface="Arial"/>
              </a:rPr>
              <a:t>for </a:t>
            </a:r>
            <a:r>
              <a:rPr sz="4100" b="1" spc="10" dirty="0">
                <a:latin typeface="Arial"/>
                <a:cs typeface="Arial"/>
              </a:rPr>
              <a:t>30 seconds. How </a:t>
            </a:r>
            <a:r>
              <a:rPr sz="4100" b="1" spc="5" dirty="0">
                <a:latin typeface="Arial"/>
                <a:cs typeface="Arial"/>
              </a:rPr>
              <a:t>far </a:t>
            </a:r>
            <a:r>
              <a:rPr sz="4100" b="1" spc="10" dirty="0">
                <a:latin typeface="Arial"/>
                <a:cs typeface="Arial"/>
              </a:rPr>
              <a:t>does she</a:t>
            </a:r>
            <a:r>
              <a:rPr sz="4100" b="1" spc="-160" dirty="0">
                <a:latin typeface="Arial"/>
                <a:cs typeface="Arial"/>
              </a:rPr>
              <a:t> </a:t>
            </a:r>
            <a:r>
              <a:rPr sz="4100" b="1" spc="5" dirty="0">
                <a:latin typeface="Arial"/>
                <a:cs typeface="Arial"/>
              </a:rPr>
              <a:t>travel?</a:t>
            </a:r>
            <a:endParaRPr sz="4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000">
              <a:latin typeface="Arial"/>
              <a:cs typeface="Arial"/>
            </a:endParaRPr>
          </a:p>
          <a:p>
            <a:pPr marL="5603875" indent="-838200">
              <a:lnSpc>
                <a:spcPct val="100000"/>
              </a:lnSpc>
              <a:buAutoNum type="alphaLcParenR"/>
              <a:tabLst>
                <a:tab pos="5603875" algn="l"/>
                <a:tab pos="5604510" algn="l"/>
              </a:tabLst>
            </a:pPr>
            <a:r>
              <a:rPr sz="4100" spc="10" dirty="0">
                <a:latin typeface="Arial"/>
                <a:cs typeface="Arial"/>
              </a:rPr>
              <a:t>6</a:t>
            </a:r>
            <a:r>
              <a:rPr sz="4100" dirty="0">
                <a:latin typeface="Arial"/>
                <a:cs typeface="Arial"/>
              </a:rPr>
              <a:t> </a:t>
            </a:r>
            <a:r>
              <a:rPr sz="4100" spc="-5" dirty="0">
                <a:latin typeface="Arial"/>
                <a:cs typeface="Arial"/>
              </a:rPr>
              <a:t>metres</a:t>
            </a:r>
            <a:endParaRPr sz="4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lphaLcParenR"/>
            </a:pPr>
            <a:endParaRPr sz="4300">
              <a:latin typeface="Arial"/>
              <a:cs typeface="Arial"/>
            </a:endParaRPr>
          </a:p>
          <a:p>
            <a:pPr marL="5603875" indent="-8382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5603875" algn="l"/>
                <a:tab pos="5604510" algn="l"/>
              </a:tabLst>
            </a:pPr>
            <a:r>
              <a:rPr sz="4100" spc="10" dirty="0">
                <a:latin typeface="Arial"/>
                <a:cs typeface="Arial"/>
              </a:rPr>
              <a:t>150</a:t>
            </a:r>
            <a:r>
              <a:rPr sz="4100" dirty="0">
                <a:latin typeface="Arial"/>
                <a:cs typeface="Arial"/>
              </a:rPr>
              <a:t> </a:t>
            </a:r>
            <a:r>
              <a:rPr sz="4100" spc="-5" dirty="0">
                <a:latin typeface="Arial"/>
                <a:cs typeface="Arial"/>
              </a:rPr>
              <a:t>metres</a:t>
            </a:r>
            <a:endParaRPr sz="4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lphaLcParenR"/>
            </a:pPr>
            <a:endParaRPr sz="4300">
              <a:latin typeface="Arial"/>
              <a:cs typeface="Arial"/>
            </a:endParaRPr>
          </a:p>
          <a:p>
            <a:pPr marL="5603875" indent="-838200">
              <a:lnSpc>
                <a:spcPct val="100000"/>
              </a:lnSpc>
              <a:buAutoNum type="alphaLcParenR"/>
              <a:tabLst>
                <a:tab pos="5603875" algn="l"/>
                <a:tab pos="5604510" algn="l"/>
              </a:tabLst>
            </a:pPr>
            <a:r>
              <a:rPr sz="4100" spc="10" dirty="0">
                <a:latin typeface="Arial"/>
                <a:cs typeface="Arial"/>
              </a:rPr>
              <a:t>2.5</a:t>
            </a:r>
            <a:r>
              <a:rPr sz="4100" dirty="0">
                <a:latin typeface="Arial"/>
                <a:cs typeface="Arial"/>
              </a:rPr>
              <a:t> </a:t>
            </a:r>
            <a:r>
              <a:rPr sz="4100" spc="-5" dirty="0">
                <a:latin typeface="Arial"/>
                <a:cs typeface="Arial"/>
              </a:rPr>
              <a:t>metres</a:t>
            </a:r>
            <a:endParaRPr sz="4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lphaLcParenR"/>
            </a:pPr>
            <a:endParaRPr sz="4300">
              <a:latin typeface="Arial"/>
              <a:cs typeface="Arial"/>
            </a:endParaRPr>
          </a:p>
          <a:p>
            <a:pPr marL="5603875" indent="-838200">
              <a:lnSpc>
                <a:spcPct val="100000"/>
              </a:lnSpc>
              <a:buAutoNum type="alphaLcParenR"/>
              <a:tabLst>
                <a:tab pos="5603875" algn="l"/>
                <a:tab pos="5604510" algn="l"/>
              </a:tabLst>
            </a:pPr>
            <a:r>
              <a:rPr sz="4100" spc="10" dirty="0">
                <a:latin typeface="Arial"/>
                <a:cs typeface="Arial"/>
              </a:rPr>
              <a:t>150</a:t>
            </a:r>
            <a:r>
              <a:rPr sz="4100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km</a:t>
            </a:r>
            <a:endParaRPr sz="4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85507" y="542256"/>
            <a:ext cx="5530215" cy="1407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50" spc="105" dirty="0"/>
              <a:t>Diagnostic</a:t>
            </a:r>
            <a:endParaRPr sz="9050"/>
          </a:p>
        </p:txBody>
      </p:sp>
      <p:sp>
        <p:nvSpPr>
          <p:cNvPr id="4" name="object 4"/>
          <p:cNvSpPr/>
          <p:nvPr/>
        </p:nvSpPr>
        <p:spPr>
          <a:xfrm>
            <a:off x="85982" y="93766"/>
            <a:ext cx="1740491" cy="2325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0150" y="2667847"/>
            <a:ext cx="18076545" cy="6214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15" dirty="0">
                <a:latin typeface="Arial"/>
                <a:cs typeface="Arial"/>
              </a:rPr>
              <a:t>A </a:t>
            </a:r>
            <a:r>
              <a:rPr sz="4100" b="1" spc="5" dirty="0">
                <a:latin typeface="Arial"/>
                <a:cs typeface="Arial"/>
              </a:rPr>
              <a:t>cyclist travels </a:t>
            </a:r>
            <a:r>
              <a:rPr sz="4100" b="1" spc="10" dirty="0">
                <a:latin typeface="Arial"/>
                <a:cs typeface="Arial"/>
              </a:rPr>
              <a:t>6 </a:t>
            </a:r>
            <a:r>
              <a:rPr sz="4100" b="1" spc="15" dirty="0">
                <a:latin typeface="Arial"/>
                <a:cs typeface="Arial"/>
              </a:rPr>
              <a:t>km </a:t>
            </a:r>
            <a:r>
              <a:rPr sz="4100" b="1" spc="10" dirty="0">
                <a:latin typeface="Arial"/>
                <a:cs typeface="Arial"/>
              </a:rPr>
              <a:t>at a steady 12 </a:t>
            </a:r>
            <a:r>
              <a:rPr sz="4100" b="1" spc="5" dirty="0">
                <a:latin typeface="Arial"/>
                <a:cs typeface="Arial"/>
              </a:rPr>
              <a:t>m/s. </a:t>
            </a:r>
            <a:r>
              <a:rPr sz="4100" b="1" spc="10" dirty="0">
                <a:latin typeface="Arial"/>
                <a:cs typeface="Arial"/>
              </a:rPr>
              <a:t>How much time does </a:t>
            </a:r>
            <a:r>
              <a:rPr sz="4100" b="1" spc="5" dirty="0">
                <a:latin typeface="Arial"/>
                <a:cs typeface="Arial"/>
              </a:rPr>
              <a:t>this</a:t>
            </a:r>
            <a:r>
              <a:rPr sz="4100" b="1" spc="-175" dirty="0">
                <a:latin typeface="Arial"/>
                <a:cs typeface="Arial"/>
              </a:rPr>
              <a:t> </a:t>
            </a:r>
            <a:r>
              <a:rPr sz="4100" b="1" spc="10" dirty="0">
                <a:latin typeface="Arial"/>
                <a:cs typeface="Arial"/>
              </a:rPr>
              <a:t>take?</a:t>
            </a:r>
            <a:endParaRPr sz="4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50">
              <a:latin typeface="Arial"/>
              <a:cs typeface="Arial"/>
            </a:endParaRPr>
          </a:p>
          <a:p>
            <a:pPr marL="6441440" indent="-8382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6441440" algn="l"/>
                <a:tab pos="6442075" algn="l"/>
              </a:tabLst>
            </a:pPr>
            <a:r>
              <a:rPr sz="4100" spc="10" dirty="0">
                <a:latin typeface="Arial"/>
                <a:cs typeface="Arial"/>
              </a:rPr>
              <a:t>2</a:t>
            </a:r>
            <a:r>
              <a:rPr sz="4100" dirty="0">
                <a:latin typeface="Arial"/>
                <a:cs typeface="Arial"/>
              </a:rPr>
              <a:t> </a:t>
            </a:r>
            <a:r>
              <a:rPr sz="4100" spc="75" dirty="0">
                <a:latin typeface="Arial"/>
                <a:cs typeface="Arial"/>
              </a:rPr>
              <a:t>seconds</a:t>
            </a:r>
            <a:endParaRPr sz="4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lphaLcParenR"/>
            </a:pPr>
            <a:endParaRPr sz="4300">
              <a:latin typeface="Arial"/>
              <a:cs typeface="Arial"/>
            </a:endParaRPr>
          </a:p>
          <a:p>
            <a:pPr marL="6441440" indent="-838200">
              <a:lnSpc>
                <a:spcPct val="100000"/>
              </a:lnSpc>
              <a:buAutoNum type="alphaLcParenR"/>
              <a:tabLst>
                <a:tab pos="6441440" algn="l"/>
                <a:tab pos="6442075" algn="l"/>
              </a:tabLst>
            </a:pPr>
            <a:r>
              <a:rPr sz="4100" spc="10" dirty="0">
                <a:latin typeface="Arial"/>
                <a:cs typeface="Arial"/>
              </a:rPr>
              <a:t>2</a:t>
            </a:r>
            <a:r>
              <a:rPr sz="4100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hours</a:t>
            </a:r>
            <a:endParaRPr sz="4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lphaLcParenR"/>
            </a:pPr>
            <a:endParaRPr sz="4300">
              <a:latin typeface="Arial"/>
              <a:cs typeface="Arial"/>
            </a:endParaRPr>
          </a:p>
          <a:p>
            <a:pPr marL="6441440" indent="-838200">
              <a:lnSpc>
                <a:spcPct val="100000"/>
              </a:lnSpc>
              <a:buAutoNum type="alphaLcParenR"/>
              <a:tabLst>
                <a:tab pos="6441440" algn="l"/>
                <a:tab pos="6442075" algn="l"/>
              </a:tabLst>
            </a:pPr>
            <a:r>
              <a:rPr sz="4100" spc="5" dirty="0">
                <a:latin typeface="Arial"/>
                <a:cs typeface="Arial"/>
              </a:rPr>
              <a:t>Half </a:t>
            </a:r>
            <a:r>
              <a:rPr sz="4100" spc="10" dirty="0">
                <a:latin typeface="Arial"/>
                <a:cs typeface="Arial"/>
              </a:rPr>
              <a:t>an</a:t>
            </a:r>
            <a:r>
              <a:rPr sz="4100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hour</a:t>
            </a:r>
            <a:endParaRPr sz="4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lphaLcParenR"/>
            </a:pPr>
            <a:endParaRPr sz="4300">
              <a:latin typeface="Arial"/>
              <a:cs typeface="Arial"/>
            </a:endParaRPr>
          </a:p>
          <a:p>
            <a:pPr marL="6441440" indent="-838200">
              <a:lnSpc>
                <a:spcPct val="100000"/>
              </a:lnSpc>
              <a:buAutoNum type="alphaLcParenR"/>
              <a:tabLst>
                <a:tab pos="6441440" algn="l"/>
                <a:tab pos="6442075" algn="l"/>
              </a:tabLst>
            </a:pPr>
            <a:r>
              <a:rPr sz="4100" spc="10" dirty="0">
                <a:latin typeface="Arial"/>
                <a:cs typeface="Arial"/>
              </a:rPr>
              <a:t>500</a:t>
            </a:r>
            <a:r>
              <a:rPr sz="4100" dirty="0">
                <a:latin typeface="Arial"/>
                <a:cs typeface="Arial"/>
              </a:rPr>
              <a:t> </a:t>
            </a:r>
            <a:r>
              <a:rPr sz="4100" spc="75" dirty="0">
                <a:latin typeface="Arial"/>
                <a:cs typeface="Arial"/>
              </a:rPr>
              <a:t>seconds</a:t>
            </a:r>
            <a:endParaRPr sz="4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85507" y="542256"/>
            <a:ext cx="5530215" cy="1407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50" spc="105" dirty="0"/>
              <a:t>Diagnostic</a:t>
            </a:r>
            <a:endParaRPr sz="9050"/>
          </a:p>
        </p:txBody>
      </p:sp>
      <p:sp>
        <p:nvSpPr>
          <p:cNvPr id="4" name="object 4"/>
          <p:cNvSpPr/>
          <p:nvPr/>
        </p:nvSpPr>
        <p:spPr>
          <a:xfrm>
            <a:off x="85982" y="93766"/>
            <a:ext cx="1740491" cy="2325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67724" y="657436"/>
            <a:ext cx="6771005" cy="11817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Spot the</a:t>
            </a:r>
            <a:r>
              <a:rPr spc="-75" dirty="0"/>
              <a:t> </a:t>
            </a:r>
            <a:r>
              <a:rPr spc="15" dirty="0"/>
              <a:t>links…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45826" y="2301875"/>
            <a:ext cx="16814800" cy="833510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0330" algn="ctr">
              <a:lnSpc>
                <a:spcPct val="100000"/>
              </a:lnSpc>
              <a:spcBef>
                <a:spcPts val="120"/>
              </a:spcBef>
            </a:pPr>
            <a:r>
              <a:rPr sz="4100" b="1" spc="-10" dirty="0">
                <a:latin typeface="Arial"/>
                <a:cs typeface="Arial"/>
              </a:rPr>
              <a:t>Work </a:t>
            </a:r>
            <a:r>
              <a:rPr sz="4100" b="1" spc="5" dirty="0">
                <a:latin typeface="Arial"/>
                <a:cs typeface="Arial"/>
              </a:rPr>
              <a:t>out the </a:t>
            </a:r>
            <a:r>
              <a:rPr sz="4100" b="1" spc="10" dirty="0">
                <a:latin typeface="Arial"/>
                <a:cs typeface="Arial"/>
              </a:rPr>
              <a:t>average speed </a:t>
            </a:r>
            <a:r>
              <a:rPr sz="4100" b="1" spc="5" dirty="0">
                <a:latin typeface="Arial"/>
                <a:cs typeface="Arial"/>
              </a:rPr>
              <a:t>of the </a:t>
            </a:r>
            <a:r>
              <a:rPr sz="4100" b="1" spc="10" dirty="0">
                <a:latin typeface="Arial"/>
                <a:cs typeface="Arial"/>
              </a:rPr>
              <a:t>car </a:t>
            </a:r>
            <a:r>
              <a:rPr sz="4100" b="1" spc="5" dirty="0">
                <a:latin typeface="Arial"/>
                <a:cs typeface="Arial"/>
              </a:rPr>
              <a:t>in </a:t>
            </a:r>
            <a:r>
              <a:rPr sz="4100" b="1" spc="10" dirty="0">
                <a:latin typeface="Arial"/>
                <a:cs typeface="Arial"/>
              </a:rPr>
              <a:t>km/h </a:t>
            </a:r>
            <a:r>
              <a:rPr sz="4100" b="1" spc="5" dirty="0">
                <a:latin typeface="Arial"/>
                <a:cs typeface="Arial"/>
              </a:rPr>
              <a:t>in </a:t>
            </a:r>
            <a:r>
              <a:rPr sz="4100" b="1" spc="10" dirty="0">
                <a:latin typeface="Arial"/>
                <a:cs typeface="Arial"/>
              </a:rPr>
              <a:t>each case.</a:t>
            </a:r>
            <a:endParaRPr sz="4100" dirty="0">
              <a:latin typeface="Arial"/>
              <a:cs typeface="Arial"/>
            </a:endParaRPr>
          </a:p>
          <a:p>
            <a:pPr marL="104139" algn="ctr">
              <a:lnSpc>
                <a:spcPct val="100000"/>
              </a:lnSpc>
              <a:spcBef>
                <a:spcPts val="30"/>
              </a:spcBef>
            </a:pPr>
            <a:r>
              <a:rPr sz="4100" spc="-170" dirty="0">
                <a:latin typeface="Arial"/>
                <a:cs typeface="Arial"/>
              </a:rPr>
              <a:t>Try </a:t>
            </a:r>
            <a:r>
              <a:rPr sz="4100" spc="5" dirty="0">
                <a:latin typeface="Arial"/>
                <a:cs typeface="Arial"/>
              </a:rPr>
              <a:t>to </a:t>
            </a:r>
            <a:r>
              <a:rPr sz="4100" spc="65" dirty="0">
                <a:latin typeface="Arial"/>
                <a:cs typeface="Arial"/>
              </a:rPr>
              <a:t>spot </a:t>
            </a:r>
            <a:r>
              <a:rPr sz="4100" spc="10" dirty="0">
                <a:latin typeface="Arial"/>
                <a:cs typeface="Arial"/>
              </a:rPr>
              <a:t>what </a:t>
            </a:r>
            <a:r>
              <a:rPr sz="4100" spc="5" dirty="0">
                <a:latin typeface="Arial"/>
                <a:cs typeface="Arial"/>
              </a:rPr>
              <a:t>is </a:t>
            </a:r>
            <a:r>
              <a:rPr sz="4100" spc="95" dirty="0">
                <a:latin typeface="Arial"/>
                <a:cs typeface="Arial"/>
              </a:rPr>
              <a:t>changing </a:t>
            </a:r>
            <a:r>
              <a:rPr sz="4100" spc="-10" dirty="0">
                <a:latin typeface="Arial"/>
                <a:cs typeface="Arial"/>
              </a:rPr>
              <a:t>from </a:t>
            </a:r>
            <a:r>
              <a:rPr sz="4100" spc="65" dirty="0">
                <a:latin typeface="Arial"/>
                <a:cs typeface="Arial"/>
              </a:rPr>
              <a:t>each </a:t>
            </a:r>
            <a:r>
              <a:rPr sz="4100" spc="35" dirty="0">
                <a:latin typeface="Arial"/>
                <a:cs typeface="Arial"/>
              </a:rPr>
              <a:t>question </a:t>
            </a:r>
            <a:r>
              <a:rPr sz="4100" spc="5" dirty="0">
                <a:latin typeface="Arial"/>
                <a:cs typeface="Arial"/>
              </a:rPr>
              <a:t>to </a:t>
            </a:r>
            <a:r>
              <a:rPr sz="4100" spc="10" dirty="0">
                <a:latin typeface="Arial"/>
                <a:cs typeface="Arial"/>
              </a:rPr>
              <a:t>the next </a:t>
            </a:r>
            <a:r>
              <a:rPr sz="4100" spc="5" dirty="0">
                <a:latin typeface="Arial"/>
                <a:cs typeface="Arial"/>
              </a:rPr>
              <a:t>to </a:t>
            </a:r>
            <a:r>
              <a:rPr sz="4100" spc="65" dirty="0">
                <a:latin typeface="Arial"/>
                <a:cs typeface="Arial"/>
              </a:rPr>
              <a:t>help</a:t>
            </a:r>
            <a:r>
              <a:rPr sz="4100" spc="-35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you.</a:t>
            </a:r>
            <a:endParaRPr sz="4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300" dirty="0">
              <a:latin typeface="Arial"/>
              <a:cs typeface="Arial"/>
            </a:endParaRPr>
          </a:p>
          <a:p>
            <a:pPr marL="850265" indent="-838200">
              <a:lnSpc>
                <a:spcPct val="110000"/>
              </a:lnSpc>
              <a:buAutoNum type="alphaLcParenR"/>
              <a:tabLst>
                <a:tab pos="850265" algn="l"/>
                <a:tab pos="850900" algn="l"/>
              </a:tabLst>
            </a:pPr>
            <a:r>
              <a:rPr sz="4100" spc="15" dirty="0">
                <a:latin typeface="Arial"/>
                <a:cs typeface="Arial"/>
              </a:rPr>
              <a:t>A </a:t>
            </a:r>
            <a:r>
              <a:rPr sz="4100" spc="85" dirty="0">
                <a:latin typeface="Arial"/>
                <a:cs typeface="Arial"/>
              </a:rPr>
              <a:t>car </a:t>
            </a:r>
            <a:r>
              <a:rPr sz="4100" spc="5" dirty="0">
                <a:latin typeface="Arial"/>
                <a:cs typeface="Arial"/>
              </a:rPr>
              <a:t>travels </a:t>
            </a:r>
            <a:r>
              <a:rPr sz="4100" spc="10" dirty="0">
                <a:latin typeface="Arial"/>
                <a:cs typeface="Arial"/>
              </a:rPr>
              <a:t>80 km </a:t>
            </a:r>
            <a:r>
              <a:rPr sz="4100" spc="5" dirty="0">
                <a:latin typeface="Arial"/>
                <a:cs typeface="Arial"/>
              </a:rPr>
              <a:t>in </a:t>
            </a:r>
            <a:r>
              <a:rPr sz="4100" spc="10" dirty="0">
                <a:latin typeface="Arial"/>
                <a:cs typeface="Arial"/>
              </a:rPr>
              <a:t>2</a:t>
            </a:r>
            <a:r>
              <a:rPr sz="4100" spc="-135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hours</a:t>
            </a:r>
            <a:endParaRPr sz="4100" dirty="0">
              <a:latin typeface="Arial"/>
              <a:cs typeface="Arial"/>
            </a:endParaRPr>
          </a:p>
          <a:p>
            <a:pPr marL="850265" indent="-838200">
              <a:lnSpc>
                <a:spcPct val="110000"/>
              </a:lnSpc>
              <a:spcBef>
                <a:spcPts val="1020"/>
              </a:spcBef>
              <a:buAutoNum type="alphaLcParenR"/>
              <a:tabLst>
                <a:tab pos="850265" algn="l"/>
                <a:tab pos="850900" algn="l"/>
              </a:tabLst>
            </a:pPr>
            <a:r>
              <a:rPr sz="4100" spc="15" dirty="0">
                <a:latin typeface="Arial"/>
                <a:cs typeface="Arial"/>
              </a:rPr>
              <a:t>A </a:t>
            </a:r>
            <a:r>
              <a:rPr sz="4100" spc="85" dirty="0">
                <a:latin typeface="Arial"/>
                <a:cs typeface="Arial"/>
              </a:rPr>
              <a:t>car </a:t>
            </a:r>
            <a:r>
              <a:rPr sz="4100" spc="5" dirty="0">
                <a:latin typeface="Arial"/>
                <a:cs typeface="Arial"/>
              </a:rPr>
              <a:t>travels </a:t>
            </a:r>
            <a:r>
              <a:rPr sz="4100" spc="10" dirty="0">
                <a:latin typeface="Arial"/>
                <a:cs typeface="Arial"/>
              </a:rPr>
              <a:t>40 km </a:t>
            </a:r>
            <a:r>
              <a:rPr sz="4100" spc="5" dirty="0">
                <a:latin typeface="Arial"/>
                <a:cs typeface="Arial"/>
              </a:rPr>
              <a:t>in </a:t>
            </a:r>
            <a:r>
              <a:rPr sz="4100" spc="10" dirty="0">
                <a:latin typeface="Arial"/>
                <a:cs typeface="Arial"/>
              </a:rPr>
              <a:t>2</a:t>
            </a:r>
            <a:r>
              <a:rPr sz="4100" spc="-135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hours</a:t>
            </a:r>
            <a:endParaRPr sz="4100" dirty="0">
              <a:latin typeface="Arial"/>
              <a:cs typeface="Arial"/>
            </a:endParaRPr>
          </a:p>
          <a:p>
            <a:pPr marL="850265" indent="-838200">
              <a:lnSpc>
                <a:spcPct val="110000"/>
              </a:lnSpc>
              <a:spcBef>
                <a:spcPts val="1015"/>
              </a:spcBef>
              <a:buAutoNum type="alphaLcParenR"/>
              <a:tabLst>
                <a:tab pos="850265" algn="l"/>
                <a:tab pos="850900" algn="l"/>
              </a:tabLst>
            </a:pPr>
            <a:r>
              <a:rPr sz="4100" spc="15" dirty="0">
                <a:latin typeface="Arial"/>
                <a:cs typeface="Arial"/>
              </a:rPr>
              <a:t>A </a:t>
            </a:r>
            <a:r>
              <a:rPr sz="4100" spc="85" dirty="0">
                <a:latin typeface="Arial"/>
                <a:cs typeface="Arial"/>
              </a:rPr>
              <a:t>car </a:t>
            </a:r>
            <a:r>
              <a:rPr sz="4100" spc="5" dirty="0">
                <a:latin typeface="Arial"/>
                <a:cs typeface="Arial"/>
              </a:rPr>
              <a:t>travels </a:t>
            </a:r>
            <a:r>
              <a:rPr sz="4100" spc="10" dirty="0">
                <a:latin typeface="Arial"/>
                <a:cs typeface="Arial"/>
              </a:rPr>
              <a:t>40 km </a:t>
            </a:r>
            <a:r>
              <a:rPr sz="4100" spc="5" dirty="0">
                <a:latin typeface="Arial"/>
                <a:cs typeface="Arial"/>
              </a:rPr>
              <a:t>in </a:t>
            </a:r>
            <a:r>
              <a:rPr sz="4100" spc="10" dirty="0">
                <a:latin typeface="Arial"/>
                <a:cs typeface="Arial"/>
              </a:rPr>
              <a:t>1</a:t>
            </a:r>
            <a:r>
              <a:rPr sz="4100" spc="-100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hour</a:t>
            </a:r>
            <a:endParaRPr sz="4100" dirty="0">
              <a:latin typeface="Arial"/>
              <a:cs typeface="Arial"/>
            </a:endParaRPr>
          </a:p>
          <a:p>
            <a:pPr marL="850265" indent="-838200">
              <a:lnSpc>
                <a:spcPct val="110000"/>
              </a:lnSpc>
              <a:spcBef>
                <a:spcPts val="1015"/>
              </a:spcBef>
              <a:buAutoNum type="alphaLcParenR"/>
              <a:tabLst>
                <a:tab pos="850265" algn="l"/>
                <a:tab pos="850900" algn="l"/>
              </a:tabLst>
            </a:pPr>
            <a:r>
              <a:rPr sz="4100" spc="15" dirty="0">
                <a:latin typeface="Arial"/>
                <a:cs typeface="Arial"/>
              </a:rPr>
              <a:t>A </a:t>
            </a:r>
            <a:r>
              <a:rPr sz="4100" spc="85" dirty="0">
                <a:latin typeface="Arial"/>
                <a:cs typeface="Arial"/>
              </a:rPr>
              <a:t>car </a:t>
            </a:r>
            <a:r>
              <a:rPr sz="4100" spc="5" dirty="0">
                <a:latin typeface="Arial"/>
                <a:cs typeface="Arial"/>
              </a:rPr>
              <a:t>travels </a:t>
            </a:r>
            <a:r>
              <a:rPr sz="4100" spc="10" dirty="0">
                <a:latin typeface="Arial"/>
                <a:cs typeface="Arial"/>
              </a:rPr>
              <a:t>40 km </a:t>
            </a:r>
            <a:r>
              <a:rPr sz="4100" spc="5" dirty="0">
                <a:latin typeface="Arial"/>
                <a:cs typeface="Arial"/>
              </a:rPr>
              <a:t>in </a:t>
            </a:r>
            <a:r>
              <a:rPr sz="4100" spc="10" dirty="0">
                <a:latin typeface="Arial"/>
                <a:cs typeface="Arial"/>
              </a:rPr>
              <a:t>30</a:t>
            </a:r>
            <a:r>
              <a:rPr sz="4100" spc="-130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minutes</a:t>
            </a:r>
            <a:endParaRPr sz="4100" dirty="0">
              <a:latin typeface="Arial"/>
              <a:cs typeface="Arial"/>
            </a:endParaRPr>
          </a:p>
          <a:p>
            <a:pPr marL="850265" indent="-838200">
              <a:lnSpc>
                <a:spcPct val="110000"/>
              </a:lnSpc>
              <a:spcBef>
                <a:spcPts val="1015"/>
              </a:spcBef>
              <a:buAutoNum type="alphaLcParenR"/>
              <a:tabLst>
                <a:tab pos="850265" algn="l"/>
                <a:tab pos="850900" algn="l"/>
              </a:tabLst>
            </a:pPr>
            <a:r>
              <a:rPr sz="4100" spc="15" dirty="0">
                <a:latin typeface="Arial"/>
                <a:cs typeface="Arial"/>
              </a:rPr>
              <a:t>A </a:t>
            </a:r>
            <a:r>
              <a:rPr sz="4100" spc="85" dirty="0">
                <a:latin typeface="Arial"/>
                <a:cs typeface="Arial"/>
              </a:rPr>
              <a:t>car </a:t>
            </a:r>
            <a:r>
              <a:rPr sz="4100" spc="5" dirty="0">
                <a:latin typeface="Arial"/>
                <a:cs typeface="Arial"/>
              </a:rPr>
              <a:t>travels </a:t>
            </a:r>
            <a:r>
              <a:rPr sz="4100" spc="10" dirty="0">
                <a:latin typeface="Arial"/>
                <a:cs typeface="Arial"/>
              </a:rPr>
              <a:t>20 km </a:t>
            </a:r>
            <a:r>
              <a:rPr sz="4100" spc="5" dirty="0">
                <a:latin typeface="Arial"/>
                <a:cs typeface="Arial"/>
              </a:rPr>
              <a:t>in </a:t>
            </a:r>
            <a:r>
              <a:rPr sz="4100" spc="10" dirty="0">
                <a:latin typeface="Arial"/>
                <a:cs typeface="Arial"/>
              </a:rPr>
              <a:t>30</a:t>
            </a:r>
            <a:r>
              <a:rPr sz="4100" spc="-130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minutes</a:t>
            </a:r>
            <a:endParaRPr sz="4100" dirty="0">
              <a:latin typeface="Arial"/>
              <a:cs typeface="Arial"/>
            </a:endParaRPr>
          </a:p>
          <a:p>
            <a:pPr marL="850265" indent="-838200">
              <a:lnSpc>
                <a:spcPct val="110000"/>
              </a:lnSpc>
              <a:spcBef>
                <a:spcPts val="1020"/>
              </a:spcBef>
              <a:buAutoNum type="alphaLcParenR"/>
              <a:tabLst>
                <a:tab pos="850265" algn="l"/>
                <a:tab pos="850900" algn="l"/>
              </a:tabLst>
            </a:pPr>
            <a:r>
              <a:rPr sz="4100" spc="15" dirty="0">
                <a:latin typeface="Arial"/>
                <a:cs typeface="Arial"/>
              </a:rPr>
              <a:t>A </a:t>
            </a:r>
            <a:r>
              <a:rPr sz="4100" spc="85" dirty="0">
                <a:latin typeface="Arial"/>
                <a:cs typeface="Arial"/>
              </a:rPr>
              <a:t>car </a:t>
            </a:r>
            <a:r>
              <a:rPr sz="4100" spc="5" dirty="0">
                <a:latin typeface="Arial"/>
                <a:cs typeface="Arial"/>
              </a:rPr>
              <a:t>travels </a:t>
            </a:r>
            <a:r>
              <a:rPr sz="4100" spc="10" dirty="0">
                <a:latin typeface="Arial"/>
                <a:cs typeface="Arial"/>
              </a:rPr>
              <a:t>20 km </a:t>
            </a:r>
            <a:r>
              <a:rPr sz="4100" spc="5" dirty="0">
                <a:latin typeface="Arial"/>
                <a:cs typeface="Arial"/>
              </a:rPr>
              <a:t>in </a:t>
            </a:r>
            <a:r>
              <a:rPr sz="4100" spc="10" dirty="0">
                <a:latin typeface="Arial"/>
                <a:cs typeface="Arial"/>
              </a:rPr>
              <a:t>20</a:t>
            </a:r>
            <a:r>
              <a:rPr sz="4100" spc="-130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minutes</a:t>
            </a:r>
            <a:endParaRPr sz="4100" dirty="0">
              <a:latin typeface="Arial"/>
              <a:cs typeface="Arial"/>
            </a:endParaRPr>
          </a:p>
          <a:p>
            <a:pPr marL="850265" indent="-838200">
              <a:lnSpc>
                <a:spcPct val="110000"/>
              </a:lnSpc>
              <a:spcBef>
                <a:spcPts val="1015"/>
              </a:spcBef>
              <a:buAutoNum type="alphaLcParenR"/>
              <a:tabLst>
                <a:tab pos="850265" algn="l"/>
                <a:tab pos="850900" algn="l"/>
              </a:tabLst>
            </a:pPr>
            <a:r>
              <a:rPr sz="4100" spc="15" dirty="0">
                <a:latin typeface="Arial"/>
                <a:cs typeface="Arial"/>
              </a:rPr>
              <a:t>A </a:t>
            </a:r>
            <a:r>
              <a:rPr sz="4100" spc="85" dirty="0">
                <a:latin typeface="Arial"/>
                <a:cs typeface="Arial"/>
              </a:rPr>
              <a:t>car </a:t>
            </a:r>
            <a:r>
              <a:rPr sz="4100" spc="5" dirty="0">
                <a:latin typeface="Arial"/>
                <a:cs typeface="Arial"/>
              </a:rPr>
              <a:t>travels </a:t>
            </a:r>
            <a:r>
              <a:rPr sz="4100" spc="10" dirty="0">
                <a:latin typeface="Arial"/>
                <a:cs typeface="Arial"/>
              </a:rPr>
              <a:t>20 km </a:t>
            </a:r>
            <a:r>
              <a:rPr sz="4100" spc="5" dirty="0">
                <a:latin typeface="Arial"/>
                <a:cs typeface="Arial"/>
              </a:rPr>
              <a:t>in </a:t>
            </a:r>
            <a:r>
              <a:rPr sz="4100" spc="10" dirty="0">
                <a:latin typeface="Arial"/>
                <a:cs typeface="Arial"/>
              </a:rPr>
              <a:t>40</a:t>
            </a:r>
            <a:r>
              <a:rPr sz="4100" spc="-130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minutes</a:t>
            </a:r>
            <a:endParaRPr sz="4100" dirty="0">
              <a:latin typeface="Arial"/>
              <a:cs typeface="Arial"/>
            </a:endParaRPr>
          </a:p>
          <a:p>
            <a:pPr marL="850265" indent="-838200">
              <a:lnSpc>
                <a:spcPct val="110000"/>
              </a:lnSpc>
              <a:spcBef>
                <a:spcPts val="1015"/>
              </a:spcBef>
              <a:buAutoNum type="alphaLcParenR"/>
              <a:tabLst>
                <a:tab pos="850265" algn="l"/>
                <a:tab pos="850900" algn="l"/>
              </a:tabLst>
            </a:pPr>
            <a:r>
              <a:rPr sz="4100" spc="15" dirty="0">
                <a:latin typeface="Arial"/>
                <a:cs typeface="Arial"/>
              </a:rPr>
              <a:t>A </a:t>
            </a:r>
            <a:r>
              <a:rPr sz="4100" spc="85" dirty="0">
                <a:latin typeface="Arial"/>
                <a:cs typeface="Arial"/>
              </a:rPr>
              <a:t>car </a:t>
            </a:r>
            <a:r>
              <a:rPr sz="4100" spc="5" dirty="0">
                <a:latin typeface="Arial"/>
                <a:cs typeface="Arial"/>
              </a:rPr>
              <a:t>travels </a:t>
            </a:r>
            <a:r>
              <a:rPr sz="4100" spc="10" dirty="0">
                <a:latin typeface="Arial"/>
                <a:cs typeface="Arial"/>
              </a:rPr>
              <a:t>60 km </a:t>
            </a:r>
            <a:r>
              <a:rPr sz="4100" spc="5" dirty="0">
                <a:latin typeface="Arial"/>
                <a:cs typeface="Arial"/>
              </a:rPr>
              <a:t>in </a:t>
            </a:r>
            <a:r>
              <a:rPr sz="4100" spc="10" dirty="0">
                <a:latin typeface="Arial"/>
                <a:cs typeface="Arial"/>
              </a:rPr>
              <a:t>40</a:t>
            </a:r>
            <a:r>
              <a:rPr sz="4100" spc="-130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minutes</a:t>
            </a:r>
            <a:endParaRPr sz="41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865674" y="424895"/>
            <a:ext cx="3782731" cy="229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BEB50-2236-6042-B709-1288F3584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150" y="4206875"/>
            <a:ext cx="1943100" cy="749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48FAF-4D75-A54B-B80B-5726F3536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150" y="5819900"/>
            <a:ext cx="1943100" cy="749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E9B5C-BBE8-AF4C-9239-3F447A8F7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641" y="7496175"/>
            <a:ext cx="1943100" cy="74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BB050F-A0BD-7141-ADFE-FC226118C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641" y="4956175"/>
            <a:ext cx="2044700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947D24-757E-C040-85AB-E4BFD8D78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0641" y="6658427"/>
            <a:ext cx="19304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D82F00-136D-C048-8139-513C8C6DA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0641" y="8334375"/>
            <a:ext cx="1993900" cy="673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927114-DC4F-C84E-BD56-15A3AE6CC0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0250" y="9172575"/>
            <a:ext cx="1968500" cy="673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EACE11-23B6-634F-8487-D35D8EE16D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3467" y="9970915"/>
            <a:ext cx="1917700" cy="685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A18608C-553D-764C-B1EA-AA84CCC2C4BF}"/>
              </a:ext>
            </a:extLst>
          </p:cNvPr>
          <p:cNvSpPr/>
          <p:nvPr/>
        </p:nvSpPr>
        <p:spPr>
          <a:xfrm>
            <a:off x="10795452" y="4176506"/>
            <a:ext cx="2078575" cy="737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530D2F-AB6D-1A4E-9091-35354931F63F}"/>
              </a:ext>
            </a:extLst>
          </p:cNvPr>
          <p:cNvSpPr/>
          <p:nvPr/>
        </p:nvSpPr>
        <p:spPr>
          <a:xfrm>
            <a:off x="10792685" y="5016870"/>
            <a:ext cx="2078575" cy="737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A7A9CF-F191-7847-91D3-5BFBA3B4B0B1}"/>
              </a:ext>
            </a:extLst>
          </p:cNvPr>
          <p:cNvSpPr/>
          <p:nvPr/>
        </p:nvSpPr>
        <p:spPr>
          <a:xfrm>
            <a:off x="10789918" y="5839378"/>
            <a:ext cx="2078575" cy="737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F5C5F0-BB2D-A944-94CD-50DE88188154}"/>
              </a:ext>
            </a:extLst>
          </p:cNvPr>
          <p:cNvSpPr/>
          <p:nvPr/>
        </p:nvSpPr>
        <p:spPr>
          <a:xfrm>
            <a:off x="10792837" y="6679742"/>
            <a:ext cx="2078575" cy="737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D974E9-9AFF-8048-BC57-9F006C43D09A}"/>
              </a:ext>
            </a:extLst>
          </p:cNvPr>
          <p:cNvSpPr/>
          <p:nvPr/>
        </p:nvSpPr>
        <p:spPr>
          <a:xfrm>
            <a:off x="10789918" y="7502250"/>
            <a:ext cx="2078575" cy="737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8FE9BE-6195-6947-83C3-7A2ED6DF7296}"/>
              </a:ext>
            </a:extLst>
          </p:cNvPr>
          <p:cNvSpPr/>
          <p:nvPr/>
        </p:nvSpPr>
        <p:spPr>
          <a:xfrm>
            <a:off x="10788409" y="8324607"/>
            <a:ext cx="2078575" cy="737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011C5D-F509-8743-BB0F-315E36D72A2E}"/>
              </a:ext>
            </a:extLst>
          </p:cNvPr>
          <p:cNvSpPr/>
          <p:nvPr/>
        </p:nvSpPr>
        <p:spPr>
          <a:xfrm>
            <a:off x="10795953" y="9137910"/>
            <a:ext cx="2078575" cy="737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CA6EB0-66B0-AE46-8064-14DDFA95199A}"/>
              </a:ext>
            </a:extLst>
          </p:cNvPr>
          <p:cNvSpPr/>
          <p:nvPr/>
        </p:nvSpPr>
        <p:spPr>
          <a:xfrm>
            <a:off x="10795452" y="9960267"/>
            <a:ext cx="2078575" cy="737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002EB67-CA71-D046-907E-558B7917B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650" y="8957995"/>
            <a:ext cx="8610600" cy="1548932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814317" y="657436"/>
            <a:ext cx="6485890" cy="11817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50" spc="100" dirty="0">
                <a:latin typeface="Arial"/>
                <a:cs typeface="Arial"/>
              </a:rPr>
              <a:t>Alpha</a:t>
            </a:r>
            <a:r>
              <a:rPr sz="7550" spc="-55" dirty="0">
                <a:latin typeface="Arial"/>
                <a:cs typeface="Arial"/>
              </a:rPr>
              <a:t> </a:t>
            </a:r>
            <a:r>
              <a:rPr sz="7550" spc="-5" dirty="0">
                <a:latin typeface="Arial"/>
                <a:cs typeface="Arial"/>
              </a:rPr>
              <a:t>Exercise</a:t>
            </a:r>
            <a:endParaRPr sz="75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249" y="43021"/>
            <a:ext cx="1900555" cy="2997200"/>
            <a:chOff x="13249" y="43021"/>
            <a:chExt cx="1900555" cy="2997200"/>
          </a:xfrm>
        </p:grpSpPr>
        <p:sp>
          <p:nvSpPr>
            <p:cNvPr id="4" name="object 4"/>
            <p:cNvSpPr/>
            <p:nvPr/>
          </p:nvSpPr>
          <p:spPr>
            <a:xfrm>
              <a:off x="172137" y="165241"/>
              <a:ext cx="1579118" cy="27145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249" y="43021"/>
              <a:ext cx="1900346" cy="2997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5664" y="322368"/>
            <a:ext cx="1141730" cy="2287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850" spc="200" dirty="0">
                <a:solidFill>
                  <a:srgbClr val="FFFFFF"/>
                </a:solidFill>
              </a:rPr>
              <a:t>α</a:t>
            </a:r>
            <a:endParaRPr sz="14850"/>
          </a:p>
        </p:txBody>
      </p:sp>
      <p:sp>
        <p:nvSpPr>
          <p:cNvPr id="7" name="object 7"/>
          <p:cNvSpPr txBox="1"/>
          <p:nvPr/>
        </p:nvSpPr>
        <p:spPr>
          <a:xfrm>
            <a:off x="2353720" y="2530475"/>
            <a:ext cx="15033625" cy="64447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0265" marR="5080" indent="-838200">
              <a:lnSpc>
                <a:spcPct val="100499"/>
              </a:lnSpc>
              <a:spcBef>
                <a:spcPts val="95"/>
              </a:spcBef>
              <a:buAutoNum type="alphaLcParenR"/>
              <a:tabLst>
                <a:tab pos="850265" algn="l"/>
                <a:tab pos="850900" algn="l"/>
                <a:tab pos="8822690" algn="l"/>
              </a:tabLst>
            </a:pPr>
            <a:r>
              <a:rPr sz="4100" spc="10" dirty="0">
                <a:latin typeface="Arial"/>
                <a:cs typeface="Arial"/>
              </a:rPr>
              <a:t>Pascal </a:t>
            </a:r>
            <a:r>
              <a:rPr sz="4100" spc="5" dirty="0">
                <a:latin typeface="Arial"/>
                <a:cs typeface="Arial"/>
              </a:rPr>
              <a:t>is </a:t>
            </a:r>
            <a:r>
              <a:rPr sz="4100" spc="35" dirty="0">
                <a:latin typeface="Arial"/>
                <a:cs typeface="Arial"/>
              </a:rPr>
              <a:t>training </a:t>
            </a:r>
            <a:r>
              <a:rPr sz="4100" spc="5" dirty="0">
                <a:latin typeface="Arial"/>
                <a:cs typeface="Arial"/>
              </a:rPr>
              <a:t>for </a:t>
            </a:r>
            <a:r>
              <a:rPr sz="4100" spc="10" dirty="0">
                <a:latin typeface="Arial"/>
                <a:cs typeface="Arial"/>
              </a:rPr>
              <a:t>a</a:t>
            </a:r>
            <a:r>
              <a:rPr sz="4100" spc="15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marathon.	He runs </a:t>
            </a:r>
            <a:r>
              <a:rPr sz="4100" b="1" spc="10" dirty="0">
                <a:latin typeface="Arial"/>
                <a:cs typeface="Arial"/>
              </a:rPr>
              <a:t>42 </a:t>
            </a:r>
            <a:r>
              <a:rPr sz="4100" b="1" spc="15" dirty="0">
                <a:latin typeface="Arial"/>
                <a:cs typeface="Arial"/>
              </a:rPr>
              <a:t>km </a:t>
            </a:r>
            <a:r>
              <a:rPr sz="4100" spc="5" dirty="0">
                <a:latin typeface="Arial"/>
                <a:cs typeface="Arial"/>
              </a:rPr>
              <a:t>in </a:t>
            </a:r>
            <a:r>
              <a:rPr sz="4100" b="1" spc="10" dirty="0">
                <a:latin typeface="Arial"/>
                <a:cs typeface="Arial"/>
              </a:rPr>
              <a:t>3</a:t>
            </a:r>
            <a:r>
              <a:rPr sz="4100" b="1" spc="-70" dirty="0">
                <a:latin typeface="Arial"/>
                <a:cs typeface="Arial"/>
              </a:rPr>
              <a:t> </a:t>
            </a:r>
            <a:r>
              <a:rPr sz="4100" b="1" spc="5" dirty="0">
                <a:latin typeface="Arial"/>
                <a:cs typeface="Arial"/>
              </a:rPr>
              <a:t>hours</a:t>
            </a:r>
            <a:r>
              <a:rPr sz="4100" spc="5" dirty="0">
                <a:latin typeface="Arial"/>
                <a:cs typeface="Arial"/>
              </a:rPr>
              <a:t>.</a:t>
            </a:r>
            <a:r>
              <a:rPr lang="en-GB" sz="4100" spc="5" dirty="0">
                <a:latin typeface="Arial"/>
                <a:cs typeface="Arial"/>
              </a:rPr>
              <a:t> </a:t>
            </a:r>
            <a:r>
              <a:rPr sz="4100" spc="-65" dirty="0">
                <a:latin typeface="Arial"/>
                <a:cs typeface="Arial"/>
              </a:rPr>
              <a:t>Work </a:t>
            </a:r>
            <a:r>
              <a:rPr sz="4100" spc="10" dirty="0">
                <a:latin typeface="Arial"/>
                <a:cs typeface="Arial"/>
              </a:rPr>
              <a:t>out </a:t>
            </a:r>
            <a:r>
              <a:rPr sz="4100" spc="5" dirty="0">
                <a:latin typeface="Arial"/>
                <a:cs typeface="Arial"/>
              </a:rPr>
              <a:t>his </a:t>
            </a:r>
            <a:r>
              <a:rPr sz="4100" spc="40" dirty="0">
                <a:latin typeface="Arial"/>
                <a:cs typeface="Arial"/>
              </a:rPr>
              <a:t>average </a:t>
            </a:r>
            <a:r>
              <a:rPr sz="4100" spc="100" dirty="0">
                <a:latin typeface="Arial"/>
                <a:cs typeface="Arial"/>
              </a:rPr>
              <a:t>speed </a:t>
            </a:r>
            <a:r>
              <a:rPr sz="4100" spc="5" dirty="0">
                <a:latin typeface="Arial"/>
                <a:cs typeface="Arial"/>
              </a:rPr>
              <a:t>in</a:t>
            </a:r>
            <a:r>
              <a:rPr sz="4100" spc="-65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km/h.</a:t>
            </a:r>
            <a:endParaRPr sz="4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lphaLcParenR"/>
            </a:pPr>
            <a:endParaRPr lang="en-GB" sz="4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lphaLcParenR"/>
            </a:pPr>
            <a:endParaRPr sz="4300" dirty="0">
              <a:latin typeface="Arial"/>
              <a:cs typeface="Arial"/>
            </a:endParaRPr>
          </a:p>
          <a:p>
            <a:pPr marL="850265" marR="217170" indent="-838200">
              <a:lnSpc>
                <a:spcPct val="100499"/>
              </a:lnSpc>
              <a:buAutoNum type="alphaLcParenR"/>
              <a:tabLst>
                <a:tab pos="850265" algn="l"/>
                <a:tab pos="850900" algn="l"/>
              </a:tabLst>
            </a:pPr>
            <a:r>
              <a:rPr sz="4100" spc="15" dirty="0">
                <a:latin typeface="Arial"/>
                <a:cs typeface="Arial"/>
              </a:rPr>
              <a:t>A </a:t>
            </a:r>
            <a:r>
              <a:rPr sz="4100" spc="55" dirty="0">
                <a:latin typeface="Arial"/>
                <a:cs typeface="Arial"/>
              </a:rPr>
              <a:t>plane </a:t>
            </a:r>
            <a:r>
              <a:rPr sz="4100" spc="5" dirty="0">
                <a:latin typeface="Arial"/>
                <a:cs typeface="Arial"/>
              </a:rPr>
              <a:t>travels </a:t>
            </a:r>
            <a:r>
              <a:rPr sz="4100" b="1" spc="5" dirty="0">
                <a:latin typeface="Arial"/>
                <a:cs typeface="Arial"/>
              </a:rPr>
              <a:t>4200 </a:t>
            </a:r>
            <a:r>
              <a:rPr sz="4100" b="1" spc="10" dirty="0">
                <a:latin typeface="Arial"/>
                <a:cs typeface="Arial"/>
              </a:rPr>
              <a:t>miles </a:t>
            </a:r>
            <a:r>
              <a:rPr sz="4100" spc="5" dirty="0">
                <a:latin typeface="Arial"/>
                <a:cs typeface="Arial"/>
              </a:rPr>
              <a:t>in </a:t>
            </a:r>
            <a:r>
              <a:rPr sz="4100" b="1" spc="10" dirty="0">
                <a:latin typeface="Arial"/>
                <a:cs typeface="Arial"/>
              </a:rPr>
              <a:t>7 </a:t>
            </a:r>
            <a:r>
              <a:rPr sz="4100" b="1" spc="5" dirty="0">
                <a:latin typeface="Arial"/>
                <a:cs typeface="Arial"/>
              </a:rPr>
              <a:t>hours</a:t>
            </a:r>
            <a:r>
              <a:rPr sz="4100" spc="5" dirty="0">
                <a:latin typeface="Arial"/>
                <a:cs typeface="Arial"/>
              </a:rPr>
              <a:t>. </a:t>
            </a:r>
            <a:r>
              <a:rPr sz="4100" spc="-65" dirty="0">
                <a:latin typeface="Arial"/>
                <a:cs typeface="Arial"/>
              </a:rPr>
              <a:t>Work </a:t>
            </a:r>
            <a:r>
              <a:rPr sz="4100" spc="10" dirty="0">
                <a:latin typeface="Arial"/>
                <a:cs typeface="Arial"/>
              </a:rPr>
              <a:t>out </a:t>
            </a:r>
            <a:r>
              <a:rPr sz="4100" spc="5" dirty="0">
                <a:latin typeface="Arial"/>
                <a:cs typeface="Arial"/>
              </a:rPr>
              <a:t>its </a:t>
            </a:r>
            <a:r>
              <a:rPr sz="4100" spc="40" dirty="0">
                <a:latin typeface="Arial"/>
                <a:cs typeface="Arial"/>
              </a:rPr>
              <a:t>average</a:t>
            </a:r>
            <a:r>
              <a:rPr lang="en-GB" sz="4100" spc="40" dirty="0">
                <a:latin typeface="Arial"/>
                <a:cs typeface="Arial"/>
              </a:rPr>
              <a:t> </a:t>
            </a:r>
            <a:r>
              <a:rPr sz="4100" spc="100" dirty="0">
                <a:latin typeface="Arial"/>
                <a:cs typeface="Arial"/>
              </a:rPr>
              <a:t>speed </a:t>
            </a:r>
            <a:r>
              <a:rPr sz="4100" spc="5" dirty="0">
                <a:latin typeface="Arial"/>
                <a:cs typeface="Arial"/>
              </a:rPr>
              <a:t>in</a:t>
            </a:r>
            <a:r>
              <a:rPr sz="4100" spc="-95" dirty="0">
                <a:latin typeface="Arial"/>
                <a:cs typeface="Arial"/>
              </a:rPr>
              <a:t> </a:t>
            </a:r>
            <a:r>
              <a:rPr sz="4100" spc="65" dirty="0">
                <a:latin typeface="Arial"/>
                <a:cs typeface="Arial"/>
              </a:rPr>
              <a:t>mph.</a:t>
            </a:r>
            <a:endParaRPr sz="4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lphaLcParenR"/>
            </a:pPr>
            <a:endParaRPr lang="en-GB" sz="4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lphaLcParenR"/>
            </a:pPr>
            <a:endParaRPr lang="en-GB" sz="4300" dirty="0">
              <a:latin typeface="Arial"/>
              <a:cs typeface="Arial"/>
            </a:endParaRPr>
          </a:p>
          <a:p>
            <a:pPr marL="850265" marR="217170" indent="-838200">
              <a:lnSpc>
                <a:spcPct val="100499"/>
              </a:lnSpc>
              <a:buAutoNum type="alphaLcParenR"/>
              <a:tabLst>
                <a:tab pos="850265" algn="l"/>
                <a:tab pos="850900" algn="l"/>
              </a:tabLst>
            </a:pPr>
            <a:r>
              <a:rPr lang="en-GB" sz="4100" spc="15" dirty="0">
                <a:latin typeface="Arial"/>
                <a:cs typeface="Arial"/>
              </a:rPr>
              <a:t>Jon runs </a:t>
            </a:r>
            <a:r>
              <a:rPr lang="en-GB" sz="4100" b="1" spc="5" dirty="0">
                <a:latin typeface="Arial"/>
                <a:cs typeface="Arial"/>
              </a:rPr>
              <a:t>10 km</a:t>
            </a:r>
            <a:r>
              <a:rPr lang="en-GB" sz="4100" b="1" spc="10" dirty="0">
                <a:latin typeface="Arial"/>
                <a:cs typeface="Arial"/>
              </a:rPr>
              <a:t> </a:t>
            </a:r>
            <a:r>
              <a:rPr lang="en-GB" sz="4100" spc="5" dirty="0">
                <a:latin typeface="Arial"/>
                <a:cs typeface="Arial"/>
              </a:rPr>
              <a:t>in </a:t>
            </a:r>
            <a:r>
              <a:rPr lang="en-GB" sz="4100" b="1" spc="10" dirty="0">
                <a:latin typeface="Arial"/>
                <a:cs typeface="Arial"/>
              </a:rPr>
              <a:t>30 </a:t>
            </a:r>
            <a:r>
              <a:rPr lang="en-GB" sz="4100" b="1" spc="5" dirty="0">
                <a:latin typeface="Arial"/>
                <a:cs typeface="Arial"/>
              </a:rPr>
              <a:t>minutes</a:t>
            </a:r>
            <a:r>
              <a:rPr lang="en-GB" sz="4100" spc="5" dirty="0">
                <a:latin typeface="Arial"/>
                <a:cs typeface="Arial"/>
              </a:rPr>
              <a:t>. </a:t>
            </a:r>
            <a:r>
              <a:rPr lang="en-GB" sz="4100" spc="-65" dirty="0">
                <a:latin typeface="Arial"/>
                <a:cs typeface="Arial"/>
              </a:rPr>
              <a:t>Find his </a:t>
            </a:r>
            <a:r>
              <a:rPr lang="en-GB" sz="4100" spc="40" dirty="0">
                <a:latin typeface="Arial"/>
                <a:cs typeface="Arial"/>
              </a:rPr>
              <a:t>average </a:t>
            </a:r>
            <a:r>
              <a:rPr lang="en-GB" sz="4100" spc="100" dirty="0">
                <a:latin typeface="Arial"/>
                <a:cs typeface="Arial"/>
              </a:rPr>
              <a:t>speed </a:t>
            </a:r>
            <a:r>
              <a:rPr lang="en-GB" sz="4100" spc="5" dirty="0">
                <a:latin typeface="Arial"/>
                <a:cs typeface="Arial"/>
              </a:rPr>
              <a:t>in</a:t>
            </a:r>
            <a:r>
              <a:rPr lang="en-GB" sz="4100" spc="-95" dirty="0">
                <a:latin typeface="Arial"/>
                <a:cs typeface="Arial"/>
              </a:rPr>
              <a:t> </a:t>
            </a:r>
            <a:r>
              <a:rPr lang="en-GB" sz="4100" spc="65" dirty="0">
                <a:latin typeface="Arial"/>
                <a:cs typeface="Arial"/>
              </a:rPr>
              <a:t>km/h. </a:t>
            </a:r>
            <a:r>
              <a:rPr sz="3300" spc="-5" dirty="0">
                <a:latin typeface="Arial"/>
                <a:cs typeface="Arial"/>
              </a:rPr>
              <a:t>Hint: How far </a:t>
            </a:r>
            <a:r>
              <a:rPr sz="3300" spc="30" dirty="0">
                <a:latin typeface="Arial"/>
                <a:cs typeface="Arial"/>
              </a:rPr>
              <a:t>would </a:t>
            </a:r>
            <a:r>
              <a:rPr sz="3300" spc="-5" dirty="0">
                <a:latin typeface="Arial"/>
                <a:cs typeface="Arial"/>
              </a:rPr>
              <a:t>he run in 1</a:t>
            </a:r>
            <a:r>
              <a:rPr sz="3300" dirty="0">
                <a:latin typeface="Arial"/>
                <a:cs typeface="Arial"/>
              </a:rPr>
              <a:t> </a:t>
            </a:r>
            <a:r>
              <a:rPr sz="3300" spc="-40" dirty="0">
                <a:latin typeface="Arial"/>
                <a:cs typeface="Arial"/>
              </a:rPr>
              <a:t>hour?</a:t>
            </a:r>
            <a:endParaRPr sz="3300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A49D78-3524-534F-A0FF-4C3BE7CC5F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8050" y="3825875"/>
            <a:ext cx="8737600" cy="128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6A8AB8-111F-9A41-9CE4-5D1C71F96E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116" y="5904475"/>
            <a:ext cx="10160000" cy="14097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CA08CB-B7B5-9042-9578-F0DD23FB31DC}"/>
              </a:ext>
            </a:extLst>
          </p:cNvPr>
          <p:cNvSpPr/>
          <p:nvPr/>
        </p:nvSpPr>
        <p:spPr>
          <a:xfrm>
            <a:off x="7179001" y="3894963"/>
            <a:ext cx="10192229" cy="1076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6E4162-1C8A-3F4C-A1A7-2D45D8C6D979}"/>
              </a:ext>
            </a:extLst>
          </p:cNvPr>
          <p:cNvSpPr/>
          <p:nvPr/>
        </p:nvSpPr>
        <p:spPr>
          <a:xfrm>
            <a:off x="7152765" y="6094417"/>
            <a:ext cx="10192229" cy="1219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4E1A21-5344-D14E-B337-66E2C2D60C7D}"/>
              </a:ext>
            </a:extLst>
          </p:cNvPr>
          <p:cNvSpPr/>
          <p:nvPr/>
        </p:nvSpPr>
        <p:spPr>
          <a:xfrm>
            <a:off x="7152764" y="9007475"/>
            <a:ext cx="10192229" cy="13496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3720" y="657436"/>
            <a:ext cx="13976350" cy="11791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9225" algn="ctr">
              <a:lnSpc>
                <a:spcPct val="100000"/>
              </a:lnSpc>
              <a:spcBef>
                <a:spcPts val="135"/>
              </a:spcBef>
            </a:pPr>
            <a:r>
              <a:rPr sz="7550" spc="15" dirty="0">
                <a:latin typeface="Arial"/>
                <a:cs typeface="Arial"/>
              </a:rPr>
              <a:t>Beta</a:t>
            </a:r>
            <a:r>
              <a:rPr sz="7550" spc="5" dirty="0">
                <a:latin typeface="Arial"/>
                <a:cs typeface="Arial"/>
              </a:rPr>
              <a:t> </a:t>
            </a:r>
            <a:r>
              <a:rPr sz="7550" spc="-5" dirty="0">
                <a:latin typeface="Arial"/>
                <a:cs typeface="Arial"/>
              </a:rPr>
              <a:t>Exercise</a:t>
            </a:r>
            <a:endParaRPr sz="755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306" y="43691"/>
            <a:ext cx="1815464" cy="2997200"/>
            <a:chOff x="9306" y="43691"/>
            <a:chExt cx="1815464" cy="2997200"/>
          </a:xfrm>
        </p:grpSpPr>
        <p:sp>
          <p:nvSpPr>
            <p:cNvPr id="4" name="object 4"/>
            <p:cNvSpPr/>
            <p:nvPr/>
          </p:nvSpPr>
          <p:spPr>
            <a:xfrm>
              <a:off x="171436" y="165963"/>
              <a:ext cx="1490533" cy="27145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06" y="43691"/>
              <a:ext cx="1815004" cy="2997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5193" y="322368"/>
            <a:ext cx="1052830" cy="2287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850" spc="-455" dirty="0">
                <a:solidFill>
                  <a:srgbClr val="FFFFFF"/>
                </a:solidFill>
              </a:rPr>
              <a:t>β</a:t>
            </a:r>
            <a:endParaRPr sz="14850"/>
          </a:p>
        </p:txBody>
      </p:sp>
      <p:sp>
        <p:nvSpPr>
          <p:cNvPr id="7" name="object 7"/>
          <p:cNvSpPr txBox="1"/>
          <p:nvPr/>
        </p:nvSpPr>
        <p:spPr>
          <a:xfrm>
            <a:off x="2038066" y="2301875"/>
            <a:ext cx="15938784" cy="68217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0265" marR="5080" indent="-838200">
              <a:lnSpc>
                <a:spcPct val="100499"/>
              </a:lnSpc>
              <a:spcBef>
                <a:spcPts val="95"/>
              </a:spcBef>
              <a:buFont typeface="+mj-lt"/>
              <a:buAutoNum type="alphaLcParenR"/>
              <a:tabLst>
                <a:tab pos="850265" algn="l"/>
                <a:tab pos="850900" algn="l"/>
              </a:tabLst>
            </a:pPr>
            <a:r>
              <a:rPr lang="en-GB" sz="4000" spc="10" dirty="0">
                <a:latin typeface="Arial"/>
                <a:cs typeface="Arial"/>
              </a:rPr>
              <a:t>Chris walks </a:t>
            </a:r>
            <a:r>
              <a:rPr lang="en-GB" sz="4000" b="1" spc="5" dirty="0">
                <a:latin typeface="Arial"/>
                <a:cs typeface="Arial"/>
              </a:rPr>
              <a:t>2.8 </a:t>
            </a:r>
            <a:r>
              <a:rPr lang="en-GB" sz="4000" b="1" spc="15" dirty="0">
                <a:latin typeface="Arial"/>
                <a:cs typeface="Arial"/>
              </a:rPr>
              <a:t>km </a:t>
            </a:r>
            <a:r>
              <a:rPr lang="en-GB" sz="4000" spc="5" dirty="0">
                <a:latin typeface="Arial"/>
                <a:cs typeface="Arial"/>
              </a:rPr>
              <a:t>in </a:t>
            </a:r>
            <a:r>
              <a:rPr lang="en-GB" sz="4000" b="1" spc="10" dirty="0">
                <a:latin typeface="Arial"/>
                <a:cs typeface="Arial"/>
              </a:rPr>
              <a:t>30 </a:t>
            </a:r>
            <a:r>
              <a:rPr lang="en-GB" sz="4000" b="1" spc="5" dirty="0">
                <a:latin typeface="Arial"/>
                <a:cs typeface="Arial"/>
              </a:rPr>
              <a:t>minutes</a:t>
            </a:r>
            <a:r>
              <a:rPr lang="en-GB" sz="4000" spc="5" dirty="0">
                <a:latin typeface="Arial"/>
                <a:cs typeface="Arial"/>
              </a:rPr>
              <a:t>. </a:t>
            </a:r>
            <a:r>
              <a:rPr lang="en-GB" sz="4000" spc="-65" dirty="0">
                <a:latin typeface="Arial"/>
                <a:cs typeface="Arial"/>
              </a:rPr>
              <a:t>Work </a:t>
            </a:r>
            <a:r>
              <a:rPr lang="en-GB" sz="4000" spc="10" dirty="0">
                <a:latin typeface="Arial"/>
                <a:cs typeface="Arial"/>
              </a:rPr>
              <a:t>out </a:t>
            </a:r>
            <a:r>
              <a:rPr lang="en-GB" sz="4000" spc="5" dirty="0">
                <a:latin typeface="Arial"/>
                <a:cs typeface="Arial"/>
              </a:rPr>
              <a:t>his </a:t>
            </a:r>
            <a:r>
              <a:rPr lang="en-GB" sz="4000" spc="40" dirty="0">
                <a:latin typeface="Arial"/>
                <a:cs typeface="Arial"/>
              </a:rPr>
              <a:t>average </a:t>
            </a:r>
            <a:r>
              <a:rPr lang="en-GB" sz="4000" spc="100" dirty="0">
                <a:latin typeface="Arial"/>
                <a:cs typeface="Arial"/>
              </a:rPr>
              <a:t>speed </a:t>
            </a:r>
            <a:r>
              <a:rPr lang="en-GB" sz="4000" spc="5" dirty="0">
                <a:latin typeface="Arial"/>
                <a:cs typeface="Arial"/>
              </a:rPr>
              <a:t>in</a:t>
            </a:r>
            <a:r>
              <a:rPr lang="en-GB" sz="4000" spc="-95" dirty="0">
                <a:latin typeface="Arial"/>
                <a:cs typeface="Arial"/>
              </a:rPr>
              <a:t> </a:t>
            </a:r>
            <a:r>
              <a:rPr lang="en-GB" sz="4000" spc="10" dirty="0">
                <a:latin typeface="Arial"/>
                <a:cs typeface="Arial"/>
              </a:rPr>
              <a:t>km/h.</a:t>
            </a:r>
          </a:p>
          <a:p>
            <a:pPr marL="850265" marR="5080" indent="-838200">
              <a:lnSpc>
                <a:spcPct val="100499"/>
              </a:lnSpc>
              <a:spcBef>
                <a:spcPts val="95"/>
              </a:spcBef>
              <a:buAutoNum type="alphaLcParenR"/>
              <a:tabLst>
                <a:tab pos="850265" algn="l"/>
                <a:tab pos="850900" algn="l"/>
              </a:tabLst>
            </a:pPr>
            <a:endParaRPr lang="en-GB" sz="4000" spc="10" dirty="0">
              <a:latin typeface="Arial"/>
              <a:cs typeface="Arial"/>
            </a:endParaRPr>
          </a:p>
          <a:p>
            <a:pPr marL="850265" marR="5080" indent="-838200">
              <a:lnSpc>
                <a:spcPct val="100499"/>
              </a:lnSpc>
              <a:spcBef>
                <a:spcPts val="95"/>
              </a:spcBef>
              <a:buAutoNum type="alphaLcParenR"/>
              <a:tabLst>
                <a:tab pos="850265" algn="l"/>
                <a:tab pos="850900" algn="l"/>
              </a:tabLst>
            </a:pPr>
            <a:endParaRPr lang="en-GB" sz="4000" spc="10" dirty="0">
              <a:latin typeface="Arial"/>
              <a:cs typeface="Arial"/>
            </a:endParaRPr>
          </a:p>
          <a:p>
            <a:pPr marL="850265" marR="5080" indent="-838200">
              <a:lnSpc>
                <a:spcPct val="100499"/>
              </a:lnSpc>
              <a:spcBef>
                <a:spcPts val="95"/>
              </a:spcBef>
              <a:buAutoNum type="alphaLcParenR"/>
              <a:tabLst>
                <a:tab pos="850265" algn="l"/>
                <a:tab pos="850900" algn="l"/>
              </a:tabLst>
            </a:pPr>
            <a:r>
              <a:rPr sz="4000" spc="10" dirty="0">
                <a:latin typeface="Arial"/>
                <a:cs typeface="Arial"/>
              </a:rPr>
              <a:t>Laura </a:t>
            </a:r>
            <a:r>
              <a:rPr sz="4000" spc="85" dirty="0">
                <a:latin typeface="Arial"/>
                <a:cs typeface="Arial"/>
              </a:rPr>
              <a:t>cycles </a:t>
            </a:r>
            <a:r>
              <a:rPr sz="4000" spc="10" dirty="0">
                <a:latin typeface="Arial"/>
                <a:cs typeface="Arial"/>
              </a:rPr>
              <a:t>a </a:t>
            </a:r>
            <a:r>
              <a:rPr sz="4000" spc="80" dirty="0">
                <a:latin typeface="Arial"/>
                <a:cs typeface="Arial"/>
              </a:rPr>
              <a:t>lap </a:t>
            </a:r>
            <a:r>
              <a:rPr sz="4000" spc="5" dirty="0">
                <a:latin typeface="Arial"/>
                <a:cs typeface="Arial"/>
              </a:rPr>
              <a:t>of </a:t>
            </a:r>
            <a:r>
              <a:rPr sz="4000" spc="10" dirty="0">
                <a:latin typeface="Arial"/>
                <a:cs typeface="Arial"/>
              </a:rPr>
              <a:t>the </a:t>
            </a:r>
            <a:r>
              <a:rPr sz="4000" spc="65" dirty="0">
                <a:latin typeface="Arial"/>
                <a:cs typeface="Arial"/>
              </a:rPr>
              <a:t>park </a:t>
            </a:r>
            <a:r>
              <a:rPr sz="4000" spc="5" dirty="0">
                <a:latin typeface="Arial"/>
                <a:cs typeface="Arial"/>
              </a:rPr>
              <a:t>at </a:t>
            </a:r>
            <a:r>
              <a:rPr sz="4000" b="1" spc="10" dirty="0">
                <a:latin typeface="Arial"/>
                <a:cs typeface="Arial"/>
              </a:rPr>
              <a:t>12 metres </a:t>
            </a:r>
            <a:r>
              <a:rPr sz="4000" b="1" spc="5" dirty="0">
                <a:latin typeface="Arial"/>
                <a:cs typeface="Arial"/>
              </a:rPr>
              <a:t>per </a:t>
            </a:r>
            <a:r>
              <a:rPr sz="4000" b="1" spc="10" dirty="0">
                <a:latin typeface="Arial"/>
                <a:cs typeface="Arial"/>
              </a:rPr>
              <a:t>second</a:t>
            </a:r>
            <a:r>
              <a:rPr sz="4000" spc="10" dirty="0">
                <a:latin typeface="Arial"/>
                <a:cs typeface="Arial"/>
              </a:rPr>
              <a:t>.</a:t>
            </a:r>
            <a:r>
              <a:rPr sz="4000" spc="-235" dirty="0">
                <a:latin typeface="Arial"/>
                <a:cs typeface="Arial"/>
              </a:rPr>
              <a:t> </a:t>
            </a:r>
            <a:r>
              <a:rPr sz="4000" spc="-65" dirty="0">
                <a:latin typeface="Arial"/>
                <a:cs typeface="Arial"/>
              </a:rPr>
              <a:t>The</a:t>
            </a:r>
            <a:r>
              <a:rPr lang="en-GB" sz="4000" spc="-65" dirty="0">
                <a:latin typeface="Arial"/>
                <a:cs typeface="Arial"/>
              </a:rPr>
              <a:t> </a:t>
            </a:r>
            <a:r>
              <a:rPr sz="4000" spc="80" dirty="0">
                <a:latin typeface="Arial"/>
                <a:cs typeface="Arial"/>
              </a:rPr>
              <a:t>lap </a:t>
            </a:r>
            <a:r>
              <a:rPr sz="4000" spc="10" dirty="0">
                <a:latin typeface="Arial"/>
                <a:cs typeface="Arial"/>
              </a:rPr>
              <a:t>takes </a:t>
            </a:r>
            <a:r>
              <a:rPr sz="4000" b="1" spc="10" dirty="0">
                <a:latin typeface="Arial"/>
                <a:cs typeface="Arial"/>
              </a:rPr>
              <a:t>58 seconds</a:t>
            </a:r>
            <a:r>
              <a:rPr sz="4000" spc="10" dirty="0">
                <a:latin typeface="Arial"/>
                <a:cs typeface="Arial"/>
              </a:rPr>
              <a:t>. </a:t>
            </a:r>
            <a:r>
              <a:rPr sz="4000" spc="-45" dirty="0">
                <a:latin typeface="Arial"/>
                <a:cs typeface="Arial"/>
              </a:rPr>
              <a:t>What </a:t>
            </a:r>
            <a:r>
              <a:rPr sz="4000" spc="65" dirty="0">
                <a:latin typeface="Arial"/>
                <a:cs typeface="Arial"/>
              </a:rPr>
              <a:t>distance does </a:t>
            </a:r>
            <a:r>
              <a:rPr sz="4000" spc="10" dirty="0">
                <a:latin typeface="Arial"/>
                <a:cs typeface="Arial"/>
              </a:rPr>
              <a:t>she</a:t>
            </a:r>
            <a:r>
              <a:rPr sz="4000" spc="-165" dirty="0">
                <a:latin typeface="Arial"/>
                <a:cs typeface="Arial"/>
              </a:rPr>
              <a:t> </a:t>
            </a:r>
            <a:r>
              <a:rPr sz="4000" spc="10" dirty="0">
                <a:latin typeface="Arial"/>
                <a:cs typeface="Arial"/>
              </a:rPr>
              <a:t>cover?</a:t>
            </a:r>
            <a:endParaRPr sz="4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lphaLcParenR"/>
            </a:pPr>
            <a:endParaRPr lang="en-GB" sz="4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lphaLcParenR"/>
            </a:pPr>
            <a:endParaRPr lang="en-GB" sz="4000" dirty="0">
              <a:latin typeface="Arial"/>
              <a:cs typeface="Arial"/>
            </a:endParaRPr>
          </a:p>
          <a:p>
            <a:pPr marL="850265" marR="365125" indent="-838200">
              <a:lnSpc>
                <a:spcPct val="100499"/>
              </a:lnSpc>
              <a:buAutoNum type="alphaLcParenR"/>
              <a:tabLst>
                <a:tab pos="850265" algn="l"/>
                <a:tab pos="850900" algn="l"/>
              </a:tabLst>
            </a:pPr>
            <a:r>
              <a:rPr sz="4000" spc="20" dirty="0">
                <a:latin typeface="Arial"/>
                <a:cs typeface="Arial"/>
              </a:rPr>
              <a:t>Roberto </a:t>
            </a:r>
            <a:r>
              <a:rPr sz="4000" spc="5" dirty="0">
                <a:latin typeface="Arial"/>
                <a:cs typeface="Arial"/>
              </a:rPr>
              <a:t>is </a:t>
            </a:r>
            <a:r>
              <a:rPr sz="4000" spc="10" dirty="0">
                <a:latin typeface="Arial"/>
                <a:cs typeface="Arial"/>
              </a:rPr>
              <a:t>a </a:t>
            </a:r>
            <a:r>
              <a:rPr sz="4000" spc="85" dirty="0">
                <a:latin typeface="Arial"/>
                <a:cs typeface="Arial"/>
              </a:rPr>
              <a:t>racing </a:t>
            </a:r>
            <a:r>
              <a:rPr sz="4000" spc="-15" dirty="0">
                <a:latin typeface="Arial"/>
                <a:cs typeface="Arial"/>
              </a:rPr>
              <a:t>driver. </a:t>
            </a:r>
            <a:r>
              <a:rPr sz="4000" spc="10" dirty="0">
                <a:latin typeface="Arial"/>
                <a:cs typeface="Arial"/>
              </a:rPr>
              <a:t>He </a:t>
            </a:r>
            <a:r>
              <a:rPr sz="4000" spc="60" dirty="0">
                <a:latin typeface="Arial"/>
                <a:cs typeface="Arial"/>
              </a:rPr>
              <a:t>completes </a:t>
            </a:r>
            <a:r>
              <a:rPr sz="4000" spc="10" dirty="0">
                <a:latin typeface="Arial"/>
                <a:cs typeface="Arial"/>
              </a:rPr>
              <a:t>a </a:t>
            </a:r>
            <a:r>
              <a:rPr sz="4000" b="1" spc="5" dirty="0">
                <a:latin typeface="Arial"/>
                <a:cs typeface="Arial"/>
              </a:rPr>
              <a:t>500 mile </a:t>
            </a:r>
            <a:r>
              <a:rPr sz="4000" spc="65" dirty="0">
                <a:latin typeface="Arial"/>
                <a:cs typeface="Arial"/>
              </a:rPr>
              <a:t>race</a:t>
            </a:r>
            <a:r>
              <a:rPr sz="4000" spc="-135" dirty="0">
                <a:latin typeface="Arial"/>
                <a:cs typeface="Arial"/>
              </a:rPr>
              <a:t> </a:t>
            </a:r>
            <a:r>
              <a:rPr sz="4000" spc="5" dirty="0">
                <a:latin typeface="Arial"/>
                <a:cs typeface="Arial"/>
              </a:rPr>
              <a:t>at</a:t>
            </a:r>
            <a:r>
              <a:rPr lang="en-GB" sz="4000" spc="5" dirty="0">
                <a:latin typeface="Arial"/>
                <a:cs typeface="Arial"/>
              </a:rPr>
              <a:t> </a:t>
            </a:r>
            <a:r>
              <a:rPr sz="4000" spc="10" dirty="0">
                <a:latin typeface="Arial"/>
                <a:cs typeface="Arial"/>
              </a:rPr>
              <a:t>an </a:t>
            </a:r>
            <a:r>
              <a:rPr sz="4000" spc="40" dirty="0">
                <a:latin typeface="Arial"/>
                <a:cs typeface="Arial"/>
              </a:rPr>
              <a:t>average </a:t>
            </a:r>
            <a:r>
              <a:rPr sz="4000" spc="100" dirty="0">
                <a:latin typeface="Arial"/>
                <a:cs typeface="Arial"/>
              </a:rPr>
              <a:t>speed </a:t>
            </a:r>
            <a:r>
              <a:rPr sz="4000" spc="5" dirty="0">
                <a:latin typeface="Arial"/>
                <a:cs typeface="Arial"/>
              </a:rPr>
              <a:t>of </a:t>
            </a:r>
            <a:r>
              <a:rPr sz="4000" b="1" spc="5" dirty="0">
                <a:latin typeface="Arial"/>
                <a:cs typeface="Arial"/>
              </a:rPr>
              <a:t>125 miles </a:t>
            </a:r>
            <a:r>
              <a:rPr sz="4000" b="1" spc="10" dirty="0">
                <a:latin typeface="Arial"/>
                <a:cs typeface="Arial"/>
              </a:rPr>
              <a:t>per </a:t>
            </a:r>
            <a:r>
              <a:rPr sz="4000" b="1" spc="5" dirty="0">
                <a:latin typeface="Arial"/>
                <a:cs typeface="Arial"/>
              </a:rPr>
              <a:t>hour</a:t>
            </a:r>
            <a:r>
              <a:rPr sz="4000" spc="5" dirty="0">
                <a:latin typeface="Arial"/>
                <a:cs typeface="Arial"/>
              </a:rPr>
              <a:t>. </a:t>
            </a:r>
            <a:r>
              <a:rPr sz="4000" spc="10" dirty="0">
                <a:latin typeface="Arial"/>
                <a:cs typeface="Arial"/>
              </a:rPr>
              <a:t>How </a:t>
            </a:r>
            <a:r>
              <a:rPr sz="4000" spc="65" dirty="0">
                <a:latin typeface="Arial"/>
                <a:cs typeface="Arial"/>
              </a:rPr>
              <a:t>long </a:t>
            </a:r>
            <a:r>
              <a:rPr sz="4000" spc="160" dirty="0">
                <a:latin typeface="Arial"/>
                <a:cs typeface="Arial"/>
              </a:rPr>
              <a:t>did </a:t>
            </a:r>
            <a:r>
              <a:rPr sz="4000" spc="5" dirty="0">
                <a:latin typeface="Arial"/>
                <a:cs typeface="Arial"/>
              </a:rPr>
              <a:t>it</a:t>
            </a:r>
            <a:r>
              <a:rPr lang="en-GB" sz="4000" spc="5" dirty="0">
                <a:latin typeface="Arial"/>
                <a:cs typeface="Arial"/>
              </a:rPr>
              <a:t> </a:t>
            </a:r>
            <a:r>
              <a:rPr sz="4000" spc="10" dirty="0">
                <a:latin typeface="Arial"/>
                <a:cs typeface="Arial"/>
              </a:rPr>
              <a:t>take him </a:t>
            </a:r>
            <a:r>
              <a:rPr sz="4000" spc="5" dirty="0">
                <a:latin typeface="Arial"/>
                <a:cs typeface="Arial"/>
              </a:rPr>
              <a:t>to </a:t>
            </a:r>
            <a:r>
              <a:rPr sz="4000" spc="65" dirty="0">
                <a:latin typeface="Arial"/>
                <a:cs typeface="Arial"/>
              </a:rPr>
              <a:t>complete </a:t>
            </a:r>
            <a:r>
              <a:rPr sz="4000" spc="10" dirty="0">
                <a:latin typeface="Arial"/>
                <a:cs typeface="Arial"/>
              </a:rPr>
              <a:t>the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spc="10" dirty="0">
                <a:latin typeface="Arial"/>
                <a:cs typeface="Arial"/>
              </a:rPr>
              <a:t>race?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612722-C34E-8848-9E6D-0F9C48DA1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450" y="3260488"/>
            <a:ext cx="9194800" cy="1460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680988-60E3-1644-9A01-C888529D2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650" y="5992559"/>
            <a:ext cx="6261100" cy="1028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3DD23C-5DE7-524C-9CC6-A20E64008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9050" y="8728467"/>
            <a:ext cx="5702300" cy="1689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8E9ACD-5D94-FB44-B330-0B26BD9B9F22}"/>
              </a:ext>
            </a:extLst>
          </p:cNvPr>
          <p:cNvSpPr/>
          <p:nvPr/>
        </p:nvSpPr>
        <p:spPr>
          <a:xfrm>
            <a:off x="8289453" y="3029318"/>
            <a:ext cx="9326138" cy="1691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4D5534-B3BD-DB4F-9A4A-8CA3688BB2D9}"/>
              </a:ext>
            </a:extLst>
          </p:cNvPr>
          <p:cNvSpPr/>
          <p:nvPr/>
        </p:nvSpPr>
        <p:spPr>
          <a:xfrm>
            <a:off x="8287944" y="8650011"/>
            <a:ext cx="9326138" cy="1691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DFBFE0-C006-044F-AE42-5E68CF44A79E}"/>
              </a:ext>
            </a:extLst>
          </p:cNvPr>
          <p:cNvSpPr/>
          <p:nvPr/>
        </p:nvSpPr>
        <p:spPr>
          <a:xfrm>
            <a:off x="8295489" y="6111875"/>
            <a:ext cx="9326138" cy="9093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897</Words>
  <Application>Microsoft Macintosh PowerPoint</Application>
  <PresentationFormat>Custom</PresentationFormat>
  <Paragraphs>166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Office Theme</vt:lpstr>
      <vt:lpstr>Warm-up activity</vt:lpstr>
      <vt:lpstr>Examples</vt:lpstr>
      <vt:lpstr>Diagnostic</vt:lpstr>
      <vt:lpstr>Diagnostic</vt:lpstr>
      <vt:lpstr>Diagnostic</vt:lpstr>
      <vt:lpstr>Diagnostic</vt:lpstr>
      <vt:lpstr>Spot the links…</vt:lpstr>
      <vt:lpstr>α</vt:lpstr>
      <vt:lpstr>β</vt:lpstr>
      <vt:lpstr>γ</vt:lpstr>
      <vt:lpstr>Explain the mistake</vt:lpstr>
      <vt:lpstr>Exam-style question 1</vt:lpstr>
      <vt:lpstr>Exam-style question 2</vt:lpstr>
      <vt:lpstr>Challenge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activity</dc:title>
  <cp:lastModifiedBy>BossMaths Admin</cp:lastModifiedBy>
  <cp:revision>4</cp:revision>
  <dcterms:created xsi:type="dcterms:W3CDTF">2020-04-18T08:15:25Z</dcterms:created>
  <dcterms:modified xsi:type="dcterms:W3CDTF">2020-08-10T12:44:33Z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2020-04-18T00:00:00Z</vt:filetime>
  </property>
</Properties>
</file>