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1051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381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4"/>
    <p:restoredTop sz="94667"/>
  </p:normalViewPr>
  <p:slideViewPr>
    <p:cSldViewPr snapToGrid="0" snapToObjects="1">
      <p:cViewPr varScale="1">
        <p:scale>
          <a:sx n="116" d="100"/>
          <a:sy n="116" d="100"/>
        </p:scale>
        <p:origin x="4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1600" b="0" i="0">
        <a:latin typeface="Arial Regular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9"/>
          </a:xfrm>
          <a:prstGeom prst="rect">
            <a:avLst/>
          </a:prstGeom>
        </p:spPr>
        <p:txBody>
          <a:bodyPr anchor="b"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 b="0" i="0"/>
            </a:lvl1pPr>
            <a:lvl2pPr marL="0" indent="228600" algn="ctr">
              <a:spcBef>
                <a:spcPts val="0"/>
              </a:spcBef>
              <a:buSzTx/>
              <a:buNone/>
              <a:defRPr sz="4200" b="0" i="0"/>
            </a:lvl2pPr>
            <a:lvl3pPr marL="0" indent="457200" algn="ctr">
              <a:spcBef>
                <a:spcPts val="0"/>
              </a:spcBef>
              <a:buSzTx/>
              <a:buNone/>
              <a:defRPr sz="4200" b="0" i="0"/>
            </a:lvl3pPr>
            <a:lvl4pPr marL="0" indent="685800" algn="ctr">
              <a:spcBef>
                <a:spcPts val="0"/>
              </a:spcBef>
              <a:buSzTx/>
              <a:buNone/>
              <a:defRPr sz="4200" b="0" i="0"/>
            </a:lvl4pPr>
            <a:lvl5pPr marL="0" indent="914400" algn="ctr">
              <a:spcBef>
                <a:spcPts val="0"/>
              </a:spcBef>
              <a:buSzTx/>
              <a:buNone/>
              <a:defRPr sz="42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b="1" i="0">
                <a:latin typeface="Arial Bold"/>
                <a:ea typeface="Arial Bold"/>
                <a:cs typeface="Arial Bold"/>
                <a:sym typeface="Helvetica"/>
              </a:defRPr>
            </a:lvl1pPr>
          </a:lstStyle>
          <a:p>
            <a:r>
              <a:rPr dirty="0"/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4833937" y="6026098"/>
            <a:ext cx="14716126" cy="91371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0" i="0"/>
            </a:lvl1pPr>
          </a:lstStyle>
          <a:p>
            <a:r>
              <a:rPr dirty="0"/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1905000" y="0"/>
            <a:ext cx="21420092" cy="1428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5307210" y="892968"/>
            <a:ext cx="13751720" cy="91725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 b="0" i="0"/>
            </a:lvl1pPr>
            <a:lvl2pPr marL="0" indent="228600" algn="ctr">
              <a:spcBef>
                <a:spcPts val="0"/>
              </a:spcBef>
              <a:buSzTx/>
              <a:buNone/>
              <a:defRPr sz="4200" b="0" i="0"/>
            </a:lvl2pPr>
            <a:lvl3pPr marL="0" indent="457200" algn="ctr">
              <a:spcBef>
                <a:spcPts val="0"/>
              </a:spcBef>
              <a:buSzTx/>
              <a:buNone/>
              <a:defRPr sz="4200" b="0" i="0"/>
            </a:lvl3pPr>
            <a:lvl4pPr marL="0" indent="685800" algn="ctr">
              <a:spcBef>
                <a:spcPts val="0"/>
              </a:spcBef>
              <a:buSzTx/>
              <a:buNone/>
              <a:defRPr sz="4200" b="0" i="0"/>
            </a:lvl4pPr>
            <a:lvl5pPr marL="0" indent="914400" algn="ctr">
              <a:spcBef>
                <a:spcPts val="0"/>
              </a:spcBef>
              <a:buSzTx/>
              <a:buNone/>
              <a:defRPr sz="42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2583" y="13001625"/>
            <a:ext cx="520975" cy="513601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6869906" y="892968"/>
            <a:ext cx="17377173" cy="115847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9" cy="5607845"/>
          </a:xfrm>
          <a:prstGeom prst="rect">
            <a:avLst/>
          </a:prstGeom>
        </p:spPr>
        <p:txBody>
          <a:bodyPr anchor="b"/>
          <a:lstStyle>
            <a:lvl1pPr>
              <a:defRPr sz="8200"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9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 b="0" i="0"/>
            </a:lvl1pPr>
            <a:lvl2pPr marL="0" indent="228600" algn="ctr">
              <a:spcBef>
                <a:spcPts val="0"/>
              </a:spcBef>
              <a:buSzTx/>
              <a:buNone/>
              <a:defRPr sz="4200" b="0" i="0"/>
            </a:lvl2pPr>
            <a:lvl3pPr marL="0" indent="457200" algn="ctr">
              <a:spcBef>
                <a:spcPts val="0"/>
              </a:spcBef>
              <a:buSzTx/>
              <a:buNone/>
              <a:defRPr sz="4200" b="0" i="0"/>
            </a:lvl3pPr>
            <a:lvl4pPr marL="0" indent="685800" algn="ctr">
              <a:spcBef>
                <a:spcPts val="0"/>
              </a:spcBef>
              <a:buSzTx/>
              <a:buNone/>
              <a:defRPr sz="4200" b="0" i="0"/>
            </a:lvl4pPr>
            <a:lvl5pPr marL="0" indent="914400" algn="ctr">
              <a:spcBef>
                <a:spcPts val="0"/>
              </a:spcBef>
              <a:buSzTx/>
              <a:buNone/>
              <a:defRPr sz="42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9423796" y="3661171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9" cy="8840392"/>
          </a:xfrm>
          <a:prstGeom prst="rect">
            <a:avLst/>
          </a:prstGeom>
        </p:spPr>
        <p:txBody>
          <a:bodyPr/>
          <a:lstStyle>
            <a:lvl1pPr marL="440871" indent="-440871">
              <a:spcBef>
                <a:spcPts val="5700"/>
              </a:spcBef>
              <a:defRPr sz="3600" b="0" i="0"/>
            </a:lvl1pPr>
            <a:lvl2pPr marL="783771" indent="-440871">
              <a:spcBef>
                <a:spcPts val="5700"/>
              </a:spcBef>
              <a:defRPr sz="3600" b="0" i="0"/>
            </a:lvl2pPr>
            <a:lvl3pPr marL="1126671" indent="-440871">
              <a:spcBef>
                <a:spcPts val="5700"/>
              </a:spcBef>
              <a:defRPr sz="3600" b="0" i="0"/>
            </a:lvl3pPr>
            <a:lvl4pPr marL="1469571" indent="-440871">
              <a:spcBef>
                <a:spcPts val="5700"/>
              </a:spcBef>
              <a:defRPr sz="3600" b="0" i="0"/>
            </a:lvl4pPr>
            <a:lvl5pPr marL="1812471" indent="-440871">
              <a:spcBef>
                <a:spcPts val="5700"/>
              </a:spcBef>
              <a:defRPr sz="36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2442031" y="7069144"/>
            <a:ext cx="8518923" cy="56822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2192000" y="1246988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91703" y="1250156"/>
            <a:ext cx="16841391" cy="112275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2583" y="13010554"/>
            <a:ext cx="520975" cy="513601"/>
          </a:xfrm>
          <a:prstGeom prst="rect">
            <a:avLst/>
          </a:prstGeom>
          <a:ln w="3175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 b="0" i="0">
                <a:latin typeface="Arial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Arial Regular"/>
          <a:ea typeface="+mn-ea"/>
          <a:cs typeface="+mn-cs"/>
          <a:sym typeface="Helvetica Light"/>
        </a:defRPr>
      </a:lvl1pPr>
      <a:lvl2pPr marL="0" marR="0" indent="2286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Arial Regular"/>
          <a:ea typeface="+mn-ea"/>
          <a:cs typeface="+mn-cs"/>
          <a:sym typeface="Helvetica Light"/>
        </a:defRPr>
      </a:lvl1pPr>
      <a:lvl2pPr marL="10618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Arial Regular"/>
          <a:ea typeface="+mn-ea"/>
          <a:cs typeface="+mn-cs"/>
          <a:sym typeface="Helvetica Light"/>
        </a:defRPr>
      </a:lvl2pPr>
      <a:lvl3pPr marL="15063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Arial Regular"/>
          <a:ea typeface="+mn-ea"/>
          <a:cs typeface="+mn-cs"/>
          <a:sym typeface="Helvetica Light"/>
        </a:defRPr>
      </a:lvl3pPr>
      <a:lvl4pPr marL="19508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Arial Regular"/>
          <a:ea typeface="+mn-ea"/>
          <a:cs typeface="+mn-cs"/>
          <a:sym typeface="Helvetica Light"/>
        </a:defRPr>
      </a:lvl4pPr>
      <a:lvl5pPr marL="23953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Arial Regular"/>
          <a:ea typeface="+mn-ea"/>
          <a:cs typeface="+mn-cs"/>
          <a:sym typeface="Helvetica Light"/>
        </a:defRPr>
      </a:lvl5pPr>
      <a:lvl6pPr marL="28398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1051560" rtl="0" latinLnBrk="0">
        <a:lnSpc>
          <a:spcPct val="100000"/>
        </a:lnSpc>
        <a:spcBef>
          <a:spcPts val="75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1051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arm-up activity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Warm-up activity</a:t>
            </a:r>
          </a:p>
        </p:txBody>
      </p:sp>
      <p:sp>
        <p:nvSpPr>
          <p:cNvPr id="121" name="Solve the following pairs of simultaneous equations by elimination:"/>
          <p:cNvSpPr txBox="1"/>
          <p:nvPr/>
        </p:nvSpPr>
        <p:spPr>
          <a:xfrm>
            <a:off x="1935454" y="3556000"/>
            <a:ext cx="20513093" cy="90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Arial Bold"/>
              </a:rPr>
              <a:t>Solve the following pairs of simultaneous equations by elimination:</a:t>
            </a:r>
          </a:p>
        </p:txBody>
      </p:sp>
      <p:sp>
        <p:nvSpPr>
          <p:cNvPr id="122" name="a)"/>
          <p:cNvSpPr txBox="1"/>
          <p:nvPr/>
        </p:nvSpPr>
        <p:spPr>
          <a:xfrm>
            <a:off x="3175000" y="558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a)</a:t>
            </a:r>
          </a:p>
        </p:txBody>
      </p:sp>
      <p:sp>
        <p:nvSpPr>
          <p:cNvPr id="123" name="c)"/>
          <p:cNvSpPr txBox="1"/>
          <p:nvPr/>
        </p:nvSpPr>
        <p:spPr>
          <a:xfrm>
            <a:off x="3175000" y="939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c)</a:t>
            </a:r>
          </a:p>
        </p:txBody>
      </p:sp>
      <p:sp>
        <p:nvSpPr>
          <p:cNvPr id="124" name="b)"/>
          <p:cNvSpPr txBox="1"/>
          <p:nvPr/>
        </p:nvSpPr>
        <p:spPr>
          <a:xfrm>
            <a:off x="13970000" y="558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b)</a:t>
            </a:r>
          </a:p>
        </p:txBody>
      </p:sp>
      <p:sp>
        <p:nvSpPr>
          <p:cNvPr id="125" name="d)"/>
          <p:cNvSpPr txBox="1"/>
          <p:nvPr/>
        </p:nvSpPr>
        <p:spPr>
          <a:xfrm>
            <a:off x="13970000" y="939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d)</a:t>
            </a:r>
          </a:p>
        </p:txBody>
      </p:sp>
      <p:pic>
        <p:nvPicPr>
          <p:cNvPr id="126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44999" y="5589206"/>
            <a:ext cx="4642255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127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444999" y="9399206"/>
            <a:ext cx="4568568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128" name="MathTypeImage.pdf" descr="MathType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5240000" y="5589206"/>
            <a:ext cx="5231746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129" name="MathTypeImage.pdf" descr="MathType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5240000" y="9399206"/>
            <a:ext cx="4273821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CF08C2-8977-6641-B791-B2779132C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000" y="8149589"/>
            <a:ext cx="3878285" cy="979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4F266E-C618-194F-B996-0B949A464E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69" r="1899" b="14219"/>
          <a:stretch/>
        </p:blipFill>
        <p:spPr>
          <a:xfrm>
            <a:off x="18720000" y="7844009"/>
            <a:ext cx="4812029" cy="132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0F75DA-E4BC-2A44-9BD8-B08F6F4C0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0000" y="11771031"/>
            <a:ext cx="4070275" cy="1305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8737DE-66C1-F64C-8C73-2677A73FD5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0000" y="12070079"/>
            <a:ext cx="4569461" cy="11519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C55C16-9B3A-1A4C-AD08-EFC5AFA1F6EA}"/>
              </a:ext>
            </a:extLst>
          </p:cNvPr>
          <p:cNvSpPr/>
          <p:nvPr/>
        </p:nvSpPr>
        <p:spPr>
          <a:xfrm>
            <a:off x="7307854" y="7959177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28104A-C138-3C4A-A1AA-0C865BEB26D2}"/>
              </a:ext>
            </a:extLst>
          </p:cNvPr>
          <p:cNvSpPr/>
          <p:nvPr/>
        </p:nvSpPr>
        <p:spPr>
          <a:xfrm>
            <a:off x="18620341" y="7803105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8B15FA-9E40-404D-BC3A-3F722B52C523}"/>
              </a:ext>
            </a:extLst>
          </p:cNvPr>
          <p:cNvSpPr/>
          <p:nvPr/>
        </p:nvSpPr>
        <p:spPr>
          <a:xfrm>
            <a:off x="7361103" y="11934430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27C4E5-33FF-2244-811C-61D2226DCA7C}"/>
              </a:ext>
            </a:extLst>
          </p:cNvPr>
          <p:cNvSpPr/>
          <p:nvPr/>
        </p:nvSpPr>
        <p:spPr>
          <a:xfrm>
            <a:off x="18673590" y="11778358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Explain the mistake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Explain the mistake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898" y="480308"/>
            <a:ext cx="4026337" cy="2969423"/>
          </a:xfrm>
          <a:prstGeom prst="rect">
            <a:avLst/>
          </a:prstGeom>
          <a:ln w="3175">
            <a:miter lim="400000"/>
          </a:ln>
        </p:spPr>
      </p:pic>
      <p:sp>
        <p:nvSpPr>
          <p:cNvPr id="239" name="Joseph has already made a mistake. What is it?"/>
          <p:cNvSpPr txBox="1"/>
          <p:nvPr/>
        </p:nvSpPr>
        <p:spPr>
          <a:xfrm>
            <a:off x="2374900" y="11741094"/>
            <a:ext cx="18055813" cy="90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/>
            <a:r>
              <a:rPr dirty="0">
                <a:latin typeface="Arial Regular"/>
              </a:rPr>
              <a:t>Joseph has already made a </a:t>
            </a:r>
            <a:r>
              <a:rPr b="1" dirty="0">
                <a:latin typeface="Arial Bold"/>
                <a:ea typeface="Helvetica"/>
                <a:cs typeface="Helvetica"/>
                <a:sym typeface="Helvetica"/>
              </a:rPr>
              <a:t>mistake</a:t>
            </a:r>
            <a:r>
              <a:rPr dirty="0">
                <a:latin typeface="Arial Regular"/>
              </a:rPr>
              <a:t>. What is it?</a:t>
            </a:r>
          </a:p>
        </p:txBody>
      </p:sp>
      <p:pic>
        <p:nvPicPr>
          <p:cNvPr id="240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0316368" y="4098264"/>
            <a:ext cx="4039676" cy="1904419"/>
          </a:xfrm>
          <a:prstGeom prst="rect">
            <a:avLst/>
          </a:prstGeom>
          <a:ln w="3175">
            <a:miter lim="400000"/>
          </a:ln>
        </p:spPr>
      </p:pic>
      <p:sp>
        <p:nvSpPr>
          <p:cNvPr id="241" name="Joseph starts to solve this pair of simultaneous equations as follows:"/>
          <p:cNvSpPr txBox="1"/>
          <p:nvPr/>
        </p:nvSpPr>
        <p:spPr>
          <a:xfrm>
            <a:off x="2372473" y="3016990"/>
            <a:ext cx="19639054" cy="90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/>
          </a:lstStyle>
          <a:p>
            <a:r>
              <a:rPr dirty="0">
                <a:latin typeface="Arial Regular"/>
              </a:rPr>
              <a:t>Joseph starts to solve this pair of simultaneous equations as follows:</a:t>
            </a:r>
          </a:p>
        </p:txBody>
      </p:sp>
      <p:sp>
        <p:nvSpPr>
          <p:cNvPr id="242" name="Multiplying the first equation by 3 and the second by 5, we get:…"/>
          <p:cNvSpPr txBox="1"/>
          <p:nvPr/>
        </p:nvSpPr>
        <p:spPr>
          <a:xfrm>
            <a:off x="2372473" y="6799298"/>
            <a:ext cx="19639054" cy="41453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>
                <a:latin typeface="Comic Sans MS Regular" panose="030F0702030302020204" pitchFamily="66" charset="0"/>
              </a:rPr>
              <a:t>Multiplying the first equation by 3 and the second by 5, we get:</a:t>
            </a:r>
          </a:p>
          <a:p>
            <a:pPr algn="l">
              <a:def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>
                <a:latin typeface="Comic Sans MS Regular" panose="030F0702030302020204" pitchFamily="66" charset="0"/>
              </a:rPr>
              <a:t>							9x - 15y	= 	-24</a:t>
            </a:r>
          </a:p>
          <a:p>
            <a:pPr algn="l">
              <a:def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>
                <a:latin typeface="Comic Sans MS Regular" panose="030F0702030302020204" pitchFamily="66" charset="0"/>
              </a:rPr>
              <a:t>							35x - 15y 	=	-180  </a:t>
            </a:r>
          </a:p>
          <a:p>
            <a:pPr>
              <a:defRPr sz="1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dirty="0">
              <a:latin typeface="Comic Sans MS Regular" panose="030F0702030302020204" pitchFamily="66" charset="0"/>
            </a:endParaRPr>
          </a:p>
          <a:p>
            <a:pPr algn="l">
              <a:def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>
                <a:latin typeface="Comic Sans MS Regular" panose="030F0702030302020204" pitchFamily="66" charset="0"/>
              </a:rPr>
              <a:t>Adding these, we get 		44x	= 	-204</a:t>
            </a:r>
          </a:p>
          <a:p>
            <a:pPr algn="l">
              <a:def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>
                <a:latin typeface="Comic Sans MS Regular" panose="030F0702030302020204" pitchFamily="66" charset="0"/>
              </a:rPr>
              <a:t>										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570D3-6786-C242-B41E-50D983E39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1510" y="9409430"/>
            <a:ext cx="7914766" cy="18681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3DB180-3422-AE42-A625-512D1CF02305}"/>
              </a:ext>
            </a:extLst>
          </p:cNvPr>
          <p:cNvSpPr/>
          <p:nvPr/>
        </p:nvSpPr>
        <p:spPr>
          <a:xfrm>
            <a:off x="15878976" y="9402387"/>
            <a:ext cx="8049660" cy="2000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Exam-style question"/>
          <p:cNvSpPr txBox="1">
            <a:spLocks noGrp="1"/>
          </p:cNvSpPr>
          <p:nvPr>
            <p:ph type="title"/>
          </p:nvPr>
        </p:nvSpPr>
        <p:spPr>
          <a:xfrm>
            <a:off x="1" y="0"/>
            <a:ext cx="12801600" cy="3036095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Exam-style question</a:t>
            </a:r>
          </a:p>
        </p:txBody>
      </p:sp>
      <p:sp>
        <p:nvSpPr>
          <p:cNvPr id="245" name="Solve the following simultaneous equations:…"/>
          <p:cNvSpPr txBox="1"/>
          <p:nvPr/>
        </p:nvSpPr>
        <p:spPr>
          <a:xfrm>
            <a:off x="1093764" y="3491274"/>
            <a:ext cx="11601156" cy="32220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Solve the following simultaneous equations:</a:t>
            </a:r>
          </a:p>
          <a:p>
            <a: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lvl="5"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10</a:t>
            </a:r>
            <a:r>
              <a:rPr i="1" dirty="0"/>
              <a:t>x</a:t>
            </a:r>
            <a:r>
              <a:rPr dirty="0"/>
              <a:t> = 51 + 3</a:t>
            </a:r>
            <a:r>
              <a:rPr i="1" dirty="0"/>
              <a:t>y</a:t>
            </a:r>
          </a:p>
          <a:p>
            <a:pPr lvl="5"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</a:t>
            </a:r>
            <a:r>
              <a:rPr i="1" dirty="0"/>
              <a:t>x</a:t>
            </a:r>
            <a:r>
              <a:rPr dirty="0"/>
              <a:t> + 2</a:t>
            </a:r>
            <a:r>
              <a:rPr i="1" dirty="0"/>
              <a:t>y</a:t>
            </a:r>
            <a:r>
              <a:rPr dirty="0"/>
              <a:t> − 1 = 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517C8-CF4D-4646-8665-0699FB9AB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582" y="872719"/>
            <a:ext cx="9982024" cy="12363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DAEA59-49F6-D34E-AD80-7014F907B2BC}"/>
              </a:ext>
            </a:extLst>
          </p:cNvPr>
          <p:cNvSpPr/>
          <p:nvPr/>
        </p:nvSpPr>
        <p:spPr>
          <a:xfrm>
            <a:off x="13245945" y="599910"/>
            <a:ext cx="10781843" cy="12724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bg1">
                    <a:lumMod val="75000"/>
                  </a:schemeClr>
                </a:solidFill>
              </a:rPr>
              <a:t>Solution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hallenge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Challenge</a:t>
            </a:r>
          </a:p>
        </p:txBody>
      </p:sp>
      <p:sp>
        <p:nvSpPr>
          <p:cNvPr id="248" name="Solve this set of simultaneous equations:"/>
          <p:cNvSpPr txBox="1"/>
          <p:nvPr/>
        </p:nvSpPr>
        <p:spPr>
          <a:xfrm>
            <a:off x="5815713" y="3058105"/>
            <a:ext cx="12752575" cy="981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buClr>
                <a:srgbClr val="000000"/>
              </a:buClr>
              <a:defRPr sz="55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Solve this set of simultaneous equations:</a:t>
            </a:r>
          </a:p>
        </p:txBody>
      </p:sp>
      <p:pic>
        <p:nvPicPr>
          <p:cNvPr id="249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686726" y="4978995"/>
            <a:ext cx="5747552" cy="3536955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A0C8C-72D3-E346-97E0-0805D889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1912" y="9455764"/>
            <a:ext cx="6949777" cy="13861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1BFEF3-3110-104E-AAB6-88A9A9B2E3C5}"/>
              </a:ext>
            </a:extLst>
          </p:cNvPr>
          <p:cNvSpPr/>
          <p:nvPr/>
        </p:nvSpPr>
        <p:spPr>
          <a:xfrm>
            <a:off x="14942542" y="9468489"/>
            <a:ext cx="7388647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xamples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/>
          <a:p>
            <a:r>
              <a:rPr dirty="0"/>
              <a:t>Examples</a:t>
            </a:r>
          </a:p>
        </p:txBody>
      </p:sp>
      <p:sp>
        <p:nvSpPr>
          <p:cNvPr id="133" name="Solve the following pairs of simultaneous equations by elimination:"/>
          <p:cNvSpPr txBox="1"/>
          <p:nvPr/>
        </p:nvSpPr>
        <p:spPr>
          <a:xfrm>
            <a:off x="1935454" y="3046793"/>
            <a:ext cx="20513093" cy="90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Arial Bold"/>
              </a:rPr>
              <a:t>Solve the following pairs of simultaneous equations by elimination:</a:t>
            </a:r>
          </a:p>
        </p:txBody>
      </p:sp>
      <p:sp>
        <p:nvSpPr>
          <p:cNvPr id="134" name="a)"/>
          <p:cNvSpPr txBox="1"/>
          <p:nvPr/>
        </p:nvSpPr>
        <p:spPr>
          <a:xfrm>
            <a:off x="3175000" y="5080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a)</a:t>
            </a:r>
          </a:p>
        </p:txBody>
      </p:sp>
      <p:sp>
        <p:nvSpPr>
          <p:cNvPr id="135" name="c)"/>
          <p:cNvSpPr txBox="1"/>
          <p:nvPr/>
        </p:nvSpPr>
        <p:spPr>
          <a:xfrm>
            <a:off x="3175000" y="8890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c)</a:t>
            </a:r>
          </a:p>
        </p:txBody>
      </p:sp>
      <p:sp>
        <p:nvSpPr>
          <p:cNvPr id="136" name="b)"/>
          <p:cNvSpPr txBox="1"/>
          <p:nvPr/>
        </p:nvSpPr>
        <p:spPr>
          <a:xfrm>
            <a:off x="13970000" y="5080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b)</a:t>
            </a:r>
          </a:p>
        </p:txBody>
      </p:sp>
      <p:sp>
        <p:nvSpPr>
          <p:cNvPr id="137" name="d)"/>
          <p:cNvSpPr txBox="1"/>
          <p:nvPr/>
        </p:nvSpPr>
        <p:spPr>
          <a:xfrm>
            <a:off x="13970000" y="8890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d)</a:t>
            </a:r>
          </a:p>
        </p:txBody>
      </p:sp>
      <p:pic>
        <p:nvPicPr>
          <p:cNvPr id="138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44999" y="5080000"/>
            <a:ext cx="4568568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139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5246284" y="5080000"/>
            <a:ext cx="4642255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140" name="MathTypeImage.pdf" descr="MathType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4444994" y="8890000"/>
            <a:ext cx="4642254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141" name="MathTypeImage.pdf" descr="MathType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5240000" y="8890000"/>
            <a:ext cx="5821239" cy="2431657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7D12E4DF-2EBF-E846-A3AA-52C5365A421F}"/>
              </a:ext>
            </a:extLst>
          </p:cNvPr>
          <p:cNvSpPr/>
          <p:nvPr/>
        </p:nvSpPr>
        <p:spPr>
          <a:xfrm flipH="1">
            <a:off x="298450" y="151440"/>
            <a:ext cx="4222342" cy="2210131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9851" b="89851" l="7813" r="90000">
                          <a14:foregroundMark x1="88125" y1="62985" x2="88125" y2="62985"/>
                          <a14:foregroundMark x1="72813" y1="65970" x2="72813" y2="65970"/>
                          <a14:foregroundMark x1="60000" y1="62985" x2="60000" y2="62985"/>
                          <a14:foregroundMark x1="17188" y1="50746" x2="17188" y2="50746"/>
                          <a14:foregroundMark x1="7813" y1="26567" x2="7813" y2="26567"/>
                          <a14:foregroundMark x1="88281" y1="75224" x2="88281" y2="75224"/>
                          <a14:foregroundMark x1="87031" y1="74925" x2="87031" y2="74925"/>
                          <a14:foregroundMark x1="87031" y1="74925" x2="87656" y2="75522"/>
                          <a14:foregroundMark x1="20469" y1="76119" x2="20469" y2="76119"/>
                          <a14:foregroundMark x1="20625" y1="75821" x2="20625" y2="75821"/>
                          <a14:foregroundMark x1="19531" y1="75224" x2="19531" y2="75224"/>
                          <a14:foregroundMark x1="20938" y1="75224" x2="20938" y2="75224"/>
                          <a14:foregroundMark x1="20313" y1="75224" x2="20313" y2="75224"/>
                          <a14:foregroundMark x1="20000" y1="75224" x2="22031" y2="76418"/>
                          <a14:backgroundMark x1="21406" y1="74627" x2="21406" y2="74627"/>
                          <a14:backgroundMark x1="87813" y1="73433" x2="87813" y2="734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iagnostic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/>
          <a:p>
            <a:r>
              <a:rPr dirty="0"/>
              <a:t>Diagnostic</a:t>
            </a:r>
          </a:p>
        </p:txBody>
      </p:sp>
      <p:sp>
        <p:nvSpPr>
          <p:cNvPr id="144" name="Before adding the two equations, a good first step would be to:"/>
          <p:cNvSpPr txBox="1"/>
          <p:nvPr/>
        </p:nvSpPr>
        <p:spPr>
          <a:xfrm>
            <a:off x="2624410" y="5695241"/>
            <a:ext cx="20313899" cy="90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dirty="0">
                <a:latin typeface="Arial Regular"/>
              </a:rPr>
              <a:t>Before adding the two equations, a good first step would be to:</a:t>
            </a:r>
          </a:p>
        </p:txBody>
      </p:sp>
      <p:sp>
        <p:nvSpPr>
          <p:cNvPr id="145" name="a)"/>
          <p:cNvSpPr txBox="1"/>
          <p:nvPr/>
        </p:nvSpPr>
        <p:spPr>
          <a:xfrm>
            <a:off x="6637004" y="7217583"/>
            <a:ext cx="807104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a)</a:t>
            </a:r>
          </a:p>
        </p:txBody>
      </p:sp>
      <p:sp>
        <p:nvSpPr>
          <p:cNvPr id="146" name="b)"/>
          <p:cNvSpPr txBox="1"/>
          <p:nvPr/>
        </p:nvSpPr>
        <p:spPr>
          <a:xfrm>
            <a:off x="6637004" y="8744695"/>
            <a:ext cx="807104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b)</a:t>
            </a:r>
          </a:p>
        </p:txBody>
      </p:sp>
      <p:pic>
        <p:nvPicPr>
          <p:cNvPr id="147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0055026" y="2912413"/>
            <a:ext cx="4494882" cy="2431658"/>
          </a:xfrm>
          <a:prstGeom prst="rect">
            <a:avLst/>
          </a:prstGeom>
          <a:ln w="3175">
            <a:miter lim="400000"/>
          </a:ln>
        </p:spPr>
      </p:pic>
      <p:sp>
        <p:nvSpPr>
          <p:cNvPr id="148" name="Multiply the first equation by 2"/>
          <p:cNvSpPr txBox="1"/>
          <p:nvPr/>
        </p:nvSpPr>
        <p:spPr>
          <a:xfrm>
            <a:off x="7905370" y="7217583"/>
            <a:ext cx="10447810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r>
              <a:rPr dirty="0">
                <a:latin typeface="Arial Regular"/>
              </a:rPr>
              <a:t>Multiply the first equation by 2</a:t>
            </a:r>
          </a:p>
        </p:txBody>
      </p:sp>
      <p:sp>
        <p:nvSpPr>
          <p:cNvPr id="149" name="Multiply the second equation by 3"/>
          <p:cNvSpPr txBox="1"/>
          <p:nvPr/>
        </p:nvSpPr>
        <p:spPr>
          <a:xfrm>
            <a:off x="7905370" y="8744695"/>
            <a:ext cx="10595188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r>
              <a:rPr dirty="0">
                <a:latin typeface="Arial Regular"/>
              </a:rPr>
              <a:t>Multiply the second equation by 3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71453" y="427838"/>
            <a:ext cx="2379414" cy="3179175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c)"/>
          <p:cNvSpPr txBox="1"/>
          <p:nvPr/>
        </p:nvSpPr>
        <p:spPr>
          <a:xfrm>
            <a:off x="6637004" y="10271807"/>
            <a:ext cx="807104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c)</a:t>
            </a:r>
          </a:p>
        </p:txBody>
      </p:sp>
      <p:sp>
        <p:nvSpPr>
          <p:cNvPr id="152" name="d)"/>
          <p:cNvSpPr txBox="1"/>
          <p:nvPr/>
        </p:nvSpPr>
        <p:spPr>
          <a:xfrm>
            <a:off x="6637004" y="11798920"/>
            <a:ext cx="807104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d)</a:t>
            </a:r>
          </a:p>
        </p:txBody>
      </p:sp>
      <p:sp>
        <p:nvSpPr>
          <p:cNvPr id="153" name="Divide the first equation equation by 3"/>
          <p:cNvSpPr txBox="1"/>
          <p:nvPr/>
        </p:nvSpPr>
        <p:spPr>
          <a:xfrm>
            <a:off x="7905370" y="10271807"/>
            <a:ext cx="11578544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r>
              <a:rPr dirty="0">
                <a:latin typeface="Arial Regular"/>
              </a:rPr>
              <a:t>Divide the first equation equation by 3</a:t>
            </a:r>
          </a:p>
        </p:txBody>
      </p:sp>
      <p:sp>
        <p:nvSpPr>
          <p:cNvPr id="154" name="Multiply the second equation by 2"/>
          <p:cNvSpPr txBox="1"/>
          <p:nvPr/>
        </p:nvSpPr>
        <p:spPr>
          <a:xfrm>
            <a:off x="7905370" y="11798920"/>
            <a:ext cx="10595188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r>
              <a:rPr dirty="0">
                <a:latin typeface="Arial Regular"/>
              </a:rPr>
              <a:t>Multiply the second equation by 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iagnostic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/>
          <a:p>
            <a:r>
              <a:rPr dirty="0"/>
              <a:t>Diagnostic</a:t>
            </a:r>
          </a:p>
        </p:txBody>
      </p:sp>
      <p:sp>
        <p:nvSpPr>
          <p:cNvPr id="157" name="x = 5, y = 2 is a solution to the above pair of simultaneous equations:"/>
          <p:cNvSpPr txBox="1"/>
          <p:nvPr/>
        </p:nvSpPr>
        <p:spPr>
          <a:xfrm>
            <a:off x="2624410" y="5613880"/>
            <a:ext cx="20313899" cy="10675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sz="6000"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sz="6000" dirty="0">
                <a:latin typeface="Times New Roman"/>
                <a:ea typeface="Times New Roman"/>
                <a:cs typeface="Times New Roman"/>
                <a:sym typeface="Times New Roman"/>
              </a:rPr>
              <a:t> = 5, </a:t>
            </a:r>
            <a:r>
              <a:rPr sz="6000" i="1" dirty="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z="6000" dirty="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r>
              <a:rPr dirty="0">
                <a:latin typeface="Arial Regular"/>
              </a:rPr>
              <a:t> is a solution to the above pair of simultaneous equations:</a:t>
            </a:r>
          </a:p>
        </p:txBody>
      </p:sp>
      <p:sp>
        <p:nvSpPr>
          <p:cNvPr id="158" name="a)"/>
          <p:cNvSpPr txBox="1"/>
          <p:nvPr/>
        </p:nvSpPr>
        <p:spPr>
          <a:xfrm>
            <a:off x="9552033" y="7703422"/>
            <a:ext cx="807104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a)</a:t>
            </a:r>
          </a:p>
        </p:txBody>
      </p:sp>
      <p:sp>
        <p:nvSpPr>
          <p:cNvPr id="159" name="b)"/>
          <p:cNvSpPr txBox="1"/>
          <p:nvPr/>
        </p:nvSpPr>
        <p:spPr>
          <a:xfrm>
            <a:off x="9552033" y="9230534"/>
            <a:ext cx="807104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b)</a:t>
            </a:r>
          </a:p>
        </p:txBody>
      </p:sp>
      <p:pic>
        <p:nvPicPr>
          <p:cNvPr id="160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0055026" y="2912413"/>
            <a:ext cx="4494882" cy="2431658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True"/>
          <p:cNvSpPr txBox="1"/>
          <p:nvPr/>
        </p:nvSpPr>
        <p:spPr>
          <a:xfrm>
            <a:off x="10820400" y="7703422"/>
            <a:ext cx="2739070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r>
              <a:rPr dirty="0">
                <a:latin typeface="Arial Regular"/>
              </a:rPr>
              <a:t>True</a:t>
            </a:r>
          </a:p>
        </p:txBody>
      </p:sp>
      <p:sp>
        <p:nvSpPr>
          <p:cNvPr id="162" name="False"/>
          <p:cNvSpPr txBox="1"/>
          <p:nvPr/>
        </p:nvSpPr>
        <p:spPr>
          <a:xfrm>
            <a:off x="10820400" y="9230534"/>
            <a:ext cx="2739070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r>
              <a:rPr dirty="0">
                <a:latin typeface="Arial Regular"/>
              </a:rPr>
              <a:t>False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71453" y="427838"/>
            <a:ext cx="2379414" cy="31791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lpha Exercise 1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Alpha Exercise 1</a:t>
            </a:r>
          </a:p>
        </p:txBody>
      </p:sp>
      <p:sp>
        <p:nvSpPr>
          <p:cNvPr id="169" name="Solve the following pairs of simultaneous equations by elimination:"/>
          <p:cNvSpPr txBox="1"/>
          <p:nvPr/>
        </p:nvSpPr>
        <p:spPr>
          <a:xfrm>
            <a:off x="1935454" y="3556000"/>
            <a:ext cx="20513093" cy="90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Arial Bold"/>
              </a:rPr>
              <a:t>Solve the following pairs of simultaneous equations by elimination:</a:t>
            </a:r>
          </a:p>
        </p:txBody>
      </p:sp>
      <p:sp>
        <p:nvSpPr>
          <p:cNvPr id="170" name="a)"/>
          <p:cNvSpPr txBox="1"/>
          <p:nvPr/>
        </p:nvSpPr>
        <p:spPr>
          <a:xfrm>
            <a:off x="3175000" y="558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a)</a:t>
            </a:r>
          </a:p>
        </p:txBody>
      </p:sp>
      <p:sp>
        <p:nvSpPr>
          <p:cNvPr id="171" name="c)"/>
          <p:cNvSpPr txBox="1"/>
          <p:nvPr/>
        </p:nvSpPr>
        <p:spPr>
          <a:xfrm>
            <a:off x="3175000" y="939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c)</a:t>
            </a:r>
          </a:p>
        </p:txBody>
      </p:sp>
      <p:sp>
        <p:nvSpPr>
          <p:cNvPr id="172" name="b)"/>
          <p:cNvSpPr txBox="1"/>
          <p:nvPr/>
        </p:nvSpPr>
        <p:spPr>
          <a:xfrm>
            <a:off x="13970000" y="558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b)</a:t>
            </a:r>
          </a:p>
        </p:txBody>
      </p:sp>
      <p:sp>
        <p:nvSpPr>
          <p:cNvPr id="173" name="d)"/>
          <p:cNvSpPr txBox="1"/>
          <p:nvPr/>
        </p:nvSpPr>
        <p:spPr>
          <a:xfrm>
            <a:off x="13970000" y="939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d)</a:t>
            </a:r>
          </a:p>
        </p:txBody>
      </p:sp>
      <p:pic>
        <p:nvPicPr>
          <p:cNvPr id="174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44999" y="5589206"/>
            <a:ext cx="4052762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175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444999" y="9399206"/>
            <a:ext cx="4200135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176" name="MathTypeImage.pdf" descr="MathType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5240000" y="5589206"/>
            <a:ext cx="4715941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177" name="MathTypeImage.pdf" descr="MathType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5240000" y="9399206"/>
            <a:ext cx="4421194" cy="2431658"/>
          </a:xfrm>
          <a:prstGeom prst="rect">
            <a:avLst/>
          </a:prstGeom>
          <a:ln w="3175">
            <a:miter lim="400000"/>
          </a:ln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B9BC8D3B-9EB0-DD4B-B6C6-2DBFB2C772CC}"/>
              </a:ext>
            </a:extLst>
          </p:cNvPr>
          <p:cNvSpPr/>
          <p:nvPr/>
        </p:nvSpPr>
        <p:spPr>
          <a:xfrm>
            <a:off x="172137" y="165241"/>
            <a:ext cx="1579118" cy="2714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D7F4CA7-228D-0546-80C7-245DAB78CE6D}"/>
              </a:ext>
            </a:extLst>
          </p:cNvPr>
          <p:cNvSpPr txBox="1">
            <a:spLocks/>
          </p:cNvSpPr>
          <p:nvPr/>
        </p:nvSpPr>
        <p:spPr>
          <a:xfrm>
            <a:off x="395664" y="322368"/>
            <a:ext cx="1141730" cy="22872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11430" rIns="0" bIns="0" rtlCol="0" anchor="ctr">
            <a:spAutoFit/>
          </a:bodyPr>
          <a:lstStyle>
            <a:lvl1pPr marL="0" marR="0" indent="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Arial Regular"/>
                <a:ea typeface="+mn-ea"/>
                <a:cs typeface="+mn-cs"/>
                <a:sym typeface="Helvetica Light"/>
              </a:defRPr>
            </a:lvl1pPr>
            <a:lvl2pPr marL="0" marR="0" indent="228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2700" hangingPunct="1">
              <a:spcBef>
                <a:spcPts val="90"/>
              </a:spcBef>
            </a:pPr>
            <a:r>
              <a:rPr lang="el-GR" sz="14850" spc="200">
                <a:solidFill>
                  <a:srgbClr val="FFFFFF"/>
                </a:solidFill>
              </a:rPr>
              <a:t>α</a:t>
            </a:r>
            <a:endParaRPr lang="el-GR" sz="148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20002-27BD-A343-926A-675E8EB04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000" y="8126086"/>
            <a:ext cx="4217212" cy="1273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CAB39C-8077-4D4E-AE38-FF5C7F23D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0000" y="12088206"/>
            <a:ext cx="4237103" cy="1153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ED43F-054C-8A43-9436-4A2CDDA6820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396"/>
          <a:stretch/>
        </p:blipFill>
        <p:spPr>
          <a:xfrm>
            <a:off x="18742034" y="11989623"/>
            <a:ext cx="4044969" cy="1153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1BF8FB-F762-2A42-AC02-6E8C2E8ACA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20000" y="7964659"/>
            <a:ext cx="4705010" cy="111323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AC5C42-66B6-744A-B2E2-72E7BDBE3C60}"/>
              </a:ext>
            </a:extLst>
          </p:cNvPr>
          <p:cNvSpPr/>
          <p:nvPr/>
        </p:nvSpPr>
        <p:spPr>
          <a:xfrm>
            <a:off x="7307854" y="7959177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292C17-2867-7D42-8D9C-0692A6ECF38F}"/>
              </a:ext>
            </a:extLst>
          </p:cNvPr>
          <p:cNvSpPr/>
          <p:nvPr/>
        </p:nvSpPr>
        <p:spPr>
          <a:xfrm>
            <a:off x="18620341" y="7803105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16EA7D-E87A-C04E-A371-523D5CA9F98C}"/>
              </a:ext>
            </a:extLst>
          </p:cNvPr>
          <p:cNvSpPr/>
          <p:nvPr/>
        </p:nvSpPr>
        <p:spPr>
          <a:xfrm>
            <a:off x="7361103" y="11934430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2435F9-64AD-8840-AA0D-0FC0201F6A6A}"/>
              </a:ext>
            </a:extLst>
          </p:cNvPr>
          <p:cNvSpPr/>
          <p:nvPr/>
        </p:nvSpPr>
        <p:spPr>
          <a:xfrm>
            <a:off x="18673590" y="11778358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5240000" y="9399206"/>
            <a:ext cx="4642254" cy="2431658"/>
          </a:xfrm>
          <a:prstGeom prst="rect">
            <a:avLst/>
          </a:prstGeom>
          <a:ln w="3175">
            <a:miter lim="400000"/>
          </a:ln>
        </p:spPr>
      </p:pic>
      <p:sp>
        <p:nvSpPr>
          <p:cNvPr id="180" name="Alpha Exercise 2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Alpha Exercise 2</a:t>
            </a:r>
          </a:p>
        </p:txBody>
      </p:sp>
      <p:sp>
        <p:nvSpPr>
          <p:cNvPr id="184" name="Solve the following pairs of simultaneous equations by elimination:"/>
          <p:cNvSpPr txBox="1"/>
          <p:nvPr/>
        </p:nvSpPr>
        <p:spPr>
          <a:xfrm>
            <a:off x="1935454" y="3556000"/>
            <a:ext cx="20513093" cy="90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Arial Bold"/>
              </a:rPr>
              <a:t>Solve the following pairs of simultaneous equations by elimination:</a:t>
            </a:r>
          </a:p>
        </p:txBody>
      </p:sp>
      <p:sp>
        <p:nvSpPr>
          <p:cNvPr id="185" name="a)"/>
          <p:cNvSpPr txBox="1"/>
          <p:nvPr/>
        </p:nvSpPr>
        <p:spPr>
          <a:xfrm>
            <a:off x="3175000" y="558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a)</a:t>
            </a:r>
          </a:p>
        </p:txBody>
      </p:sp>
      <p:sp>
        <p:nvSpPr>
          <p:cNvPr id="186" name="c)"/>
          <p:cNvSpPr txBox="1"/>
          <p:nvPr/>
        </p:nvSpPr>
        <p:spPr>
          <a:xfrm>
            <a:off x="3175000" y="939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c)</a:t>
            </a:r>
          </a:p>
        </p:txBody>
      </p:sp>
      <p:sp>
        <p:nvSpPr>
          <p:cNvPr id="187" name="b)"/>
          <p:cNvSpPr txBox="1"/>
          <p:nvPr/>
        </p:nvSpPr>
        <p:spPr>
          <a:xfrm>
            <a:off x="13970000" y="558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b)</a:t>
            </a:r>
          </a:p>
        </p:txBody>
      </p:sp>
      <p:sp>
        <p:nvSpPr>
          <p:cNvPr id="188" name="d)"/>
          <p:cNvSpPr txBox="1"/>
          <p:nvPr/>
        </p:nvSpPr>
        <p:spPr>
          <a:xfrm>
            <a:off x="13970000" y="9399206"/>
            <a:ext cx="807103" cy="1014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d)</a:t>
            </a:r>
          </a:p>
        </p:txBody>
      </p:sp>
      <p:pic>
        <p:nvPicPr>
          <p:cNvPr id="189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5238809" y="5589206"/>
            <a:ext cx="4568567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190" name="MathTypeImage.pdf" descr="MathType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4444999" y="5589206"/>
            <a:ext cx="4568568" cy="2431658"/>
          </a:xfrm>
          <a:prstGeom prst="rect">
            <a:avLst/>
          </a:prstGeom>
          <a:ln w="3175">
            <a:miter lim="400000"/>
          </a:ln>
        </p:spPr>
      </p:pic>
      <p:pic>
        <p:nvPicPr>
          <p:cNvPr id="191" name="MathTypeImage.pdf" descr="MathType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444999" y="9399206"/>
            <a:ext cx="4126449" cy="2431658"/>
          </a:xfrm>
          <a:prstGeom prst="rect">
            <a:avLst/>
          </a:prstGeom>
          <a:ln w="3175">
            <a:miter lim="400000"/>
          </a:ln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3CC15E31-84CD-9141-A5BC-EFEE7543550D}"/>
              </a:ext>
            </a:extLst>
          </p:cNvPr>
          <p:cNvSpPr/>
          <p:nvPr/>
        </p:nvSpPr>
        <p:spPr>
          <a:xfrm>
            <a:off x="172137" y="165241"/>
            <a:ext cx="1579118" cy="2714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D3EB3AB9-153B-DD41-AFB8-6AF75BFD8161}"/>
              </a:ext>
            </a:extLst>
          </p:cNvPr>
          <p:cNvSpPr txBox="1">
            <a:spLocks/>
          </p:cNvSpPr>
          <p:nvPr/>
        </p:nvSpPr>
        <p:spPr>
          <a:xfrm>
            <a:off x="395664" y="322368"/>
            <a:ext cx="1141730" cy="22872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11430" rIns="0" bIns="0" rtlCol="0" anchor="ctr">
            <a:spAutoFit/>
          </a:bodyPr>
          <a:lstStyle>
            <a:lvl1pPr marL="0" marR="0" indent="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Arial Regular"/>
                <a:ea typeface="+mn-ea"/>
                <a:cs typeface="+mn-cs"/>
                <a:sym typeface="Helvetica Light"/>
              </a:defRPr>
            </a:lvl1pPr>
            <a:lvl2pPr marL="0" marR="0" indent="228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2700" hangingPunct="1">
              <a:spcBef>
                <a:spcPts val="90"/>
              </a:spcBef>
            </a:pPr>
            <a:r>
              <a:rPr lang="el-GR" sz="14850" spc="200">
                <a:solidFill>
                  <a:srgbClr val="FFFFFF"/>
                </a:solidFill>
              </a:rPr>
              <a:t>α</a:t>
            </a:r>
            <a:endParaRPr lang="el-GR" sz="148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698A0-6680-D74D-B444-FC2A30444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0000" y="7786189"/>
            <a:ext cx="4627045" cy="1363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63FBE-E3B6-5741-9CB1-625A729DB7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0000" y="11951058"/>
            <a:ext cx="4256848" cy="1093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DEE59-83E0-9E4E-9E81-6ED9632EF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20000" y="11951058"/>
            <a:ext cx="4555307" cy="1201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412DC-92FF-D14E-A751-BCC25F2200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0000" y="8109634"/>
            <a:ext cx="4110990" cy="10395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86F7A3-56CE-984E-8E6F-4318938BC451}"/>
              </a:ext>
            </a:extLst>
          </p:cNvPr>
          <p:cNvSpPr/>
          <p:nvPr/>
        </p:nvSpPr>
        <p:spPr>
          <a:xfrm>
            <a:off x="7307854" y="7959177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B2841-7ABD-0E4F-AFA1-76D9C59AC924}"/>
              </a:ext>
            </a:extLst>
          </p:cNvPr>
          <p:cNvSpPr/>
          <p:nvPr/>
        </p:nvSpPr>
        <p:spPr>
          <a:xfrm>
            <a:off x="18620341" y="7803105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5D5AE1-523A-AE49-967D-320675897D58}"/>
              </a:ext>
            </a:extLst>
          </p:cNvPr>
          <p:cNvSpPr/>
          <p:nvPr/>
        </p:nvSpPr>
        <p:spPr>
          <a:xfrm>
            <a:off x="7361103" y="11934430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9FC8A8-3C73-534E-8CB0-E40498FB5FDA}"/>
              </a:ext>
            </a:extLst>
          </p:cNvPr>
          <p:cNvSpPr/>
          <p:nvPr/>
        </p:nvSpPr>
        <p:spPr>
          <a:xfrm>
            <a:off x="18673590" y="11778358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eta Exercise 1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Beta Exercise 1</a:t>
            </a:r>
          </a:p>
        </p:txBody>
      </p:sp>
      <p:sp>
        <p:nvSpPr>
          <p:cNvPr id="197" name="Solve the following pairs of simultaneous equations by elimination:"/>
          <p:cNvSpPr txBox="1"/>
          <p:nvPr/>
        </p:nvSpPr>
        <p:spPr>
          <a:xfrm>
            <a:off x="1935454" y="3556000"/>
            <a:ext cx="20513093" cy="90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Arial Bold"/>
              </a:rPr>
              <a:t>Solve the following pairs of simultaneous equations by elimination:</a:t>
            </a:r>
          </a:p>
        </p:txBody>
      </p:sp>
      <p:sp>
        <p:nvSpPr>
          <p:cNvPr id="198" name="a)"/>
          <p:cNvSpPr txBox="1"/>
          <p:nvPr/>
        </p:nvSpPr>
        <p:spPr>
          <a:xfrm>
            <a:off x="3175000" y="5588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a)</a:t>
            </a:r>
          </a:p>
        </p:txBody>
      </p:sp>
      <p:sp>
        <p:nvSpPr>
          <p:cNvPr id="199" name="c)"/>
          <p:cNvSpPr txBox="1"/>
          <p:nvPr/>
        </p:nvSpPr>
        <p:spPr>
          <a:xfrm>
            <a:off x="3175000" y="9398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c)</a:t>
            </a:r>
          </a:p>
        </p:txBody>
      </p:sp>
      <p:sp>
        <p:nvSpPr>
          <p:cNvPr id="200" name="b)"/>
          <p:cNvSpPr txBox="1"/>
          <p:nvPr/>
        </p:nvSpPr>
        <p:spPr>
          <a:xfrm>
            <a:off x="13970000" y="5588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b)</a:t>
            </a:r>
          </a:p>
        </p:txBody>
      </p:sp>
      <p:sp>
        <p:nvSpPr>
          <p:cNvPr id="201" name="d)"/>
          <p:cNvSpPr txBox="1"/>
          <p:nvPr/>
        </p:nvSpPr>
        <p:spPr>
          <a:xfrm>
            <a:off x="13970000" y="9398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d)</a:t>
            </a:r>
          </a:p>
        </p:txBody>
      </p:sp>
      <p:pic>
        <p:nvPicPr>
          <p:cNvPr id="202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44999" y="5588000"/>
            <a:ext cx="4568568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203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5240000" y="9398000"/>
            <a:ext cx="4642254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204" name="MathTypeImage.pdf" descr="MathType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5240000" y="5588000"/>
            <a:ext cx="5010687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205" name="MathTypeImage.pdf" descr="MathType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446190" y="9398000"/>
            <a:ext cx="4642255" cy="2431657"/>
          </a:xfrm>
          <a:prstGeom prst="rect">
            <a:avLst/>
          </a:prstGeom>
          <a:ln w="3175">
            <a:miter lim="400000"/>
          </a:ln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ECD97822-64F6-DF4D-A0CD-D61578771A87}"/>
              </a:ext>
            </a:extLst>
          </p:cNvPr>
          <p:cNvSpPr/>
          <p:nvPr/>
        </p:nvSpPr>
        <p:spPr>
          <a:xfrm>
            <a:off x="171436" y="165963"/>
            <a:ext cx="1490533" cy="2714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2FDB3BEC-6431-DE41-B948-403D2D2D9897}"/>
              </a:ext>
            </a:extLst>
          </p:cNvPr>
          <p:cNvSpPr txBox="1">
            <a:spLocks/>
          </p:cNvSpPr>
          <p:nvPr/>
        </p:nvSpPr>
        <p:spPr>
          <a:xfrm>
            <a:off x="385193" y="322368"/>
            <a:ext cx="1052830" cy="22872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11430" rIns="0" bIns="0" rtlCol="0" anchor="ctr">
            <a:spAutoFit/>
          </a:bodyPr>
          <a:lstStyle>
            <a:lvl1pPr marL="0" marR="0" indent="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Arial Regular"/>
                <a:ea typeface="+mn-ea"/>
                <a:cs typeface="+mn-cs"/>
                <a:sym typeface="Helvetica Light"/>
              </a:defRPr>
            </a:lvl1pPr>
            <a:lvl2pPr marL="0" marR="0" indent="228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2700" hangingPunct="1">
              <a:spcBef>
                <a:spcPts val="90"/>
              </a:spcBef>
            </a:pPr>
            <a:r>
              <a:rPr lang="el-GR" sz="14850" spc="-455">
                <a:solidFill>
                  <a:srgbClr val="FFFFFF"/>
                </a:solidFill>
              </a:rPr>
              <a:t>β</a:t>
            </a:r>
            <a:endParaRPr lang="el-GR" sz="148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1D4D3-48C9-E54D-8455-D977814B3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0000" y="7993680"/>
            <a:ext cx="4134005" cy="1244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6925D0-F717-7241-8E2C-4A60366B07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864" b="5415"/>
          <a:stretch/>
        </p:blipFill>
        <p:spPr>
          <a:xfrm>
            <a:off x="7560000" y="8031295"/>
            <a:ext cx="4283770" cy="1134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6676E-80CC-AA4F-BC2C-669369C797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0000" y="11912316"/>
            <a:ext cx="4267977" cy="1244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A32CE-08F9-8D42-90A8-AD6DE617BF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20000" y="12016946"/>
            <a:ext cx="4210228" cy="10111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18A2F02-7A66-204A-8DBA-8B1958AB98F3}"/>
              </a:ext>
            </a:extLst>
          </p:cNvPr>
          <p:cNvSpPr/>
          <p:nvPr/>
        </p:nvSpPr>
        <p:spPr>
          <a:xfrm>
            <a:off x="7307854" y="7959177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CD6149-CC53-D947-A2AD-95EF8AA70C9E}"/>
              </a:ext>
            </a:extLst>
          </p:cNvPr>
          <p:cNvSpPr/>
          <p:nvPr/>
        </p:nvSpPr>
        <p:spPr>
          <a:xfrm>
            <a:off x="18620341" y="7803105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A8B459-6345-A74E-8215-7AAA3AE30A68}"/>
              </a:ext>
            </a:extLst>
          </p:cNvPr>
          <p:cNvSpPr/>
          <p:nvPr/>
        </p:nvSpPr>
        <p:spPr>
          <a:xfrm>
            <a:off x="7361103" y="11934430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28589-A72F-764D-A664-C914C758304A}"/>
              </a:ext>
            </a:extLst>
          </p:cNvPr>
          <p:cNvSpPr/>
          <p:nvPr/>
        </p:nvSpPr>
        <p:spPr>
          <a:xfrm>
            <a:off x="18673590" y="11778358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eta Exercise 2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2766791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Beta Exercise 2</a:t>
            </a:r>
          </a:p>
        </p:txBody>
      </p:sp>
      <p:pic>
        <p:nvPicPr>
          <p:cNvPr id="211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0" y="4369802"/>
            <a:ext cx="3997269" cy="8946268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15" name="Group"/>
          <p:cNvGrpSpPr/>
          <p:nvPr/>
        </p:nvGrpSpPr>
        <p:grpSpPr>
          <a:xfrm>
            <a:off x="3175000" y="4429595"/>
            <a:ext cx="790813" cy="7742017"/>
            <a:chOff x="0" y="0"/>
            <a:chExt cx="790812" cy="7742016"/>
          </a:xfrm>
        </p:grpSpPr>
        <p:sp>
          <p:nvSpPr>
            <p:cNvPr id="212" name="a)"/>
            <p:cNvSpPr txBox="1"/>
            <p:nvPr/>
          </p:nvSpPr>
          <p:spPr>
            <a:xfrm>
              <a:off x="0" y="0"/>
              <a:ext cx="790813" cy="9937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r>
                <a:rPr dirty="0">
                  <a:latin typeface="Arial Regular"/>
                </a:rPr>
                <a:t>a)</a:t>
              </a:r>
            </a:p>
          </p:txBody>
        </p:sp>
        <p:sp>
          <p:nvSpPr>
            <p:cNvPr id="213" name="b)"/>
            <p:cNvSpPr txBox="1"/>
            <p:nvPr/>
          </p:nvSpPr>
          <p:spPr>
            <a:xfrm>
              <a:off x="0" y="3374135"/>
              <a:ext cx="790813" cy="9937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r>
                <a:rPr dirty="0">
                  <a:latin typeface="Arial Regular"/>
                </a:rPr>
                <a:t>b)</a:t>
              </a:r>
            </a:p>
          </p:txBody>
        </p:sp>
        <p:sp>
          <p:nvSpPr>
            <p:cNvPr id="214" name="c)"/>
            <p:cNvSpPr txBox="1"/>
            <p:nvPr/>
          </p:nvSpPr>
          <p:spPr>
            <a:xfrm>
              <a:off x="0" y="6748270"/>
              <a:ext cx="790813" cy="9937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r>
                <a:rPr dirty="0">
                  <a:latin typeface="Arial Regular"/>
                </a:rPr>
                <a:t>c)</a:t>
              </a:r>
            </a:p>
          </p:txBody>
        </p:sp>
      </p:grpSp>
      <p:pic>
        <p:nvPicPr>
          <p:cNvPr id="216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0" y="4369802"/>
            <a:ext cx="4822102" cy="8946268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20" name="Group"/>
          <p:cNvGrpSpPr/>
          <p:nvPr/>
        </p:nvGrpSpPr>
        <p:grpSpPr>
          <a:xfrm>
            <a:off x="13970000" y="4429595"/>
            <a:ext cx="790813" cy="7742017"/>
            <a:chOff x="0" y="0"/>
            <a:chExt cx="790812" cy="7742016"/>
          </a:xfrm>
        </p:grpSpPr>
        <p:sp>
          <p:nvSpPr>
            <p:cNvPr id="217" name="d)"/>
            <p:cNvSpPr txBox="1"/>
            <p:nvPr/>
          </p:nvSpPr>
          <p:spPr>
            <a:xfrm>
              <a:off x="0" y="0"/>
              <a:ext cx="790813" cy="9937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r>
                <a:rPr dirty="0">
                  <a:latin typeface="Arial Regular"/>
                </a:rPr>
                <a:t>d)</a:t>
              </a:r>
            </a:p>
          </p:txBody>
        </p:sp>
        <p:sp>
          <p:nvSpPr>
            <p:cNvPr id="218" name="e)"/>
            <p:cNvSpPr txBox="1"/>
            <p:nvPr/>
          </p:nvSpPr>
          <p:spPr>
            <a:xfrm>
              <a:off x="0" y="3374135"/>
              <a:ext cx="790813" cy="9937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r>
                <a:rPr dirty="0">
                  <a:latin typeface="Arial Regular"/>
                </a:rPr>
                <a:t>e)</a:t>
              </a:r>
            </a:p>
          </p:txBody>
        </p:sp>
        <p:sp>
          <p:nvSpPr>
            <p:cNvPr id="219" name="f)"/>
            <p:cNvSpPr txBox="1"/>
            <p:nvPr/>
          </p:nvSpPr>
          <p:spPr>
            <a:xfrm>
              <a:off x="0" y="6748270"/>
              <a:ext cx="790813" cy="9937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r>
                <a:rPr dirty="0">
                  <a:latin typeface="Arial Regular"/>
                </a:rPr>
                <a:t>f)</a:t>
              </a:r>
            </a:p>
          </p:txBody>
        </p:sp>
      </p:grpSp>
      <p:sp>
        <p:nvSpPr>
          <p:cNvPr id="221" name="Work out whether x = 4, y = 2 is a solution…"/>
          <p:cNvSpPr txBox="1"/>
          <p:nvPr/>
        </p:nvSpPr>
        <p:spPr>
          <a:xfrm>
            <a:off x="3826976" y="2212367"/>
            <a:ext cx="16730048" cy="177548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b="1" dirty="0">
                <a:latin typeface="Arial Bold"/>
                <a:ea typeface="Helvetica"/>
                <a:cs typeface="Helvetica"/>
                <a:sym typeface="Helvetica"/>
              </a:rPr>
              <a:t>Work out whether </a:t>
            </a:r>
            <a:r>
              <a:rPr sz="56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5600" dirty="0">
                <a:latin typeface="Times Roman"/>
                <a:ea typeface="Times Roman"/>
                <a:cs typeface="Times Roman"/>
                <a:sym typeface="Times Roman"/>
              </a:rPr>
              <a:t> = 4, </a:t>
            </a:r>
            <a:r>
              <a:rPr sz="56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5600" dirty="0">
                <a:latin typeface="Times Roman"/>
                <a:ea typeface="Times Roman"/>
                <a:cs typeface="Times Roman"/>
                <a:sym typeface="Times Roman"/>
              </a:rPr>
              <a:t> = 2</a:t>
            </a:r>
            <a:r>
              <a:rPr dirty="0">
                <a:latin typeface="Arial Regular"/>
              </a:rPr>
              <a:t> </a:t>
            </a:r>
            <a:r>
              <a:rPr b="1" dirty="0">
                <a:latin typeface="Arial Bold"/>
                <a:ea typeface="Helvetica"/>
                <a:cs typeface="Helvetica"/>
                <a:sym typeface="Helvetica"/>
              </a:rPr>
              <a:t>is a solution</a:t>
            </a:r>
          </a:p>
          <a:p>
            <a:r>
              <a:rPr b="1" dirty="0">
                <a:latin typeface="Arial Bold"/>
                <a:ea typeface="Helvetica"/>
                <a:cs typeface="Helvetica"/>
                <a:sym typeface="Helvetica"/>
              </a:rPr>
              <a:t>to each pair of simultaneous equations.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99743316-2432-4248-AE3A-87CD1865085C}"/>
              </a:ext>
            </a:extLst>
          </p:cNvPr>
          <p:cNvSpPr/>
          <p:nvPr/>
        </p:nvSpPr>
        <p:spPr>
          <a:xfrm>
            <a:off x="171436" y="165963"/>
            <a:ext cx="1490533" cy="2714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1F8CB9A-75E9-134A-A750-500D1975FDE5}"/>
              </a:ext>
            </a:extLst>
          </p:cNvPr>
          <p:cNvSpPr txBox="1">
            <a:spLocks/>
          </p:cNvSpPr>
          <p:nvPr/>
        </p:nvSpPr>
        <p:spPr>
          <a:xfrm>
            <a:off x="385193" y="322368"/>
            <a:ext cx="1052830" cy="22872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11430" rIns="0" bIns="0" rtlCol="0" anchor="ctr">
            <a:spAutoFit/>
          </a:bodyPr>
          <a:lstStyle>
            <a:lvl1pPr marL="0" marR="0" indent="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Arial Regular"/>
                <a:ea typeface="+mn-ea"/>
                <a:cs typeface="+mn-cs"/>
                <a:sym typeface="Helvetica Light"/>
              </a:defRPr>
            </a:lvl1pPr>
            <a:lvl2pPr marL="0" marR="0" indent="228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2700" hangingPunct="1">
              <a:spcBef>
                <a:spcPts val="90"/>
              </a:spcBef>
            </a:pPr>
            <a:r>
              <a:rPr lang="el-GR" sz="14850" spc="-455">
                <a:solidFill>
                  <a:srgbClr val="FFFFFF"/>
                </a:solidFill>
              </a:rPr>
              <a:t>β</a:t>
            </a:r>
            <a:endParaRPr lang="el-GR" sz="148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06D31-8432-7646-998F-8D4CAD8FE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000" y="5239770"/>
            <a:ext cx="1487170" cy="900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81BB3-E7D1-014E-B588-0F4235E4E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0000" y="8522374"/>
            <a:ext cx="1172979" cy="11101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AF1AE8-2737-0741-B3FC-E75E5842B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0000" y="12081142"/>
            <a:ext cx="1487170" cy="900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8E2659-44DD-C84E-97ED-3FC1C86CE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0000" y="8500340"/>
            <a:ext cx="1172979" cy="11101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9F7CA-6C50-9C4F-906E-14E937950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0000" y="5173530"/>
            <a:ext cx="1172979" cy="11101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C16148-68C0-304D-B011-D6E6F92BA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0000" y="11871681"/>
            <a:ext cx="1172979" cy="11101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5FA58BE-9245-6844-8E08-11E637A8F9C7}"/>
              </a:ext>
            </a:extLst>
          </p:cNvPr>
          <p:cNvSpPr/>
          <p:nvPr/>
        </p:nvSpPr>
        <p:spPr>
          <a:xfrm>
            <a:off x="8921455" y="5083027"/>
            <a:ext cx="2684446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24E6A5-2DB9-D84A-BF1D-F3E6658F9C18}"/>
              </a:ext>
            </a:extLst>
          </p:cNvPr>
          <p:cNvSpPr/>
          <p:nvPr/>
        </p:nvSpPr>
        <p:spPr>
          <a:xfrm>
            <a:off x="8919619" y="8430319"/>
            <a:ext cx="2684446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5DB19-D9D0-2D41-9D35-A680D7792DEE}"/>
              </a:ext>
            </a:extLst>
          </p:cNvPr>
          <p:cNvSpPr/>
          <p:nvPr/>
        </p:nvSpPr>
        <p:spPr>
          <a:xfrm>
            <a:off x="8917783" y="11777611"/>
            <a:ext cx="2684446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C3966-5929-264E-937D-9B4CCA6E1821}"/>
              </a:ext>
            </a:extLst>
          </p:cNvPr>
          <p:cNvSpPr/>
          <p:nvPr/>
        </p:nvSpPr>
        <p:spPr>
          <a:xfrm>
            <a:off x="20541288" y="5083027"/>
            <a:ext cx="2684446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7757EE-A955-CC4C-BD95-76B276976E42}"/>
              </a:ext>
            </a:extLst>
          </p:cNvPr>
          <p:cNvSpPr/>
          <p:nvPr/>
        </p:nvSpPr>
        <p:spPr>
          <a:xfrm>
            <a:off x="20539452" y="8430319"/>
            <a:ext cx="2684446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2A4689-3FA0-0848-ABDB-641A57B0AC3D}"/>
              </a:ext>
            </a:extLst>
          </p:cNvPr>
          <p:cNvSpPr/>
          <p:nvPr/>
        </p:nvSpPr>
        <p:spPr>
          <a:xfrm>
            <a:off x="20537616" y="11777611"/>
            <a:ext cx="2684446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amma Exercise"/>
          <p:cNvSpPr txBox="1">
            <a:spLocks noGrp="1"/>
          </p:cNvSpPr>
          <p:nvPr>
            <p:ph type="title"/>
          </p:nvPr>
        </p:nvSpPr>
        <p:spPr>
          <a:xfrm>
            <a:off x="4387453" y="28730"/>
            <a:ext cx="15609095" cy="3036095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rPr dirty="0"/>
              <a:t>Gamma Exercise</a:t>
            </a:r>
          </a:p>
        </p:txBody>
      </p:sp>
      <p:sp>
        <p:nvSpPr>
          <p:cNvPr id="224" name="Solve the following pairs of simultaneous equations by elimination:"/>
          <p:cNvSpPr txBox="1"/>
          <p:nvPr/>
        </p:nvSpPr>
        <p:spPr>
          <a:xfrm>
            <a:off x="1935454" y="3556000"/>
            <a:ext cx="20513093" cy="90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Arial Bold"/>
              </a:rPr>
              <a:t>Solve the following pairs of simultaneous equations by elimination:</a:t>
            </a:r>
          </a:p>
        </p:txBody>
      </p:sp>
      <p:sp>
        <p:nvSpPr>
          <p:cNvPr id="225" name="a)"/>
          <p:cNvSpPr txBox="1"/>
          <p:nvPr/>
        </p:nvSpPr>
        <p:spPr>
          <a:xfrm>
            <a:off x="3175000" y="5588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a)</a:t>
            </a:r>
          </a:p>
        </p:txBody>
      </p:sp>
      <p:sp>
        <p:nvSpPr>
          <p:cNvPr id="226" name="c)"/>
          <p:cNvSpPr txBox="1"/>
          <p:nvPr/>
        </p:nvSpPr>
        <p:spPr>
          <a:xfrm>
            <a:off x="3175000" y="9398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c)</a:t>
            </a:r>
          </a:p>
        </p:txBody>
      </p:sp>
      <p:sp>
        <p:nvSpPr>
          <p:cNvPr id="227" name="b)"/>
          <p:cNvSpPr txBox="1"/>
          <p:nvPr/>
        </p:nvSpPr>
        <p:spPr>
          <a:xfrm>
            <a:off x="13970000" y="5588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b)</a:t>
            </a:r>
          </a:p>
        </p:txBody>
      </p:sp>
      <p:sp>
        <p:nvSpPr>
          <p:cNvPr id="228" name="d)"/>
          <p:cNvSpPr txBox="1"/>
          <p:nvPr/>
        </p:nvSpPr>
        <p:spPr>
          <a:xfrm>
            <a:off x="13970000" y="9398000"/>
            <a:ext cx="807103" cy="1014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rPr dirty="0">
                <a:latin typeface="Arial Regular"/>
              </a:rPr>
              <a:t>d)</a:t>
            </a:r>
          </a:p>
        </p:txBody>
      </p:sp>
      <p:pic>
        <p:nvPicPr>
          <p:cNvPr id="229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44999" y="5588000"/>
            <a:ext cx="4642255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230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444999" y="9398000"/>
            <a:ext cx="5158061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231" name="MathTypeImage.pdf" descr="MathType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5240000" y="5588000"/>
            <a:ext cx="5673866" cy="2431657"/>
          </a:xfrm>
          <a:prstGeom prst="rect">
            <a:avLst/>
          </a:prstGeom>
          <a:ln w="3175">
            <a:miter lim="400000"/>
          </a:ln>
        </p:spPr>
      </p:pic>
      <p:pic>
        <p:nvPicPr>
          <p:cNvPr id="232" name="MathTypeImage.pdf" descr="MathType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5240000" y="9398000"/>
            <a:ext cx="4568567" cy="2431657"/>
          </a:xfrm>
          <a:prstGeom prst="rect">
            <a:avLst/>
          </a:prstGeom>
          <a:ln w="3175">
            <a:miter lim="400000"/>
          </a:ln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E7592502-73F1-2548-B39B-2CA69144800B}"/>
              </a:ext>
            </a:extLst>
          </p:cNvPr>
          <p:cNvSpPr/>
          <p:nvPr/>
        </p:nvSpPr>
        <p:spPr>
          <a:xfrm>
            <a:off x="248711" y="165963"/>
            <a:ext cx="1335983" cy="2714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6A3FFAA-CE9D-E84C-9C7D-337024D39AB0}"/>
              </a:ext>
            </a:extLst>
          </p:cNvPr>
          <p:cNvSpPr txBox="1">
            <a:spLocks/>
          </p:cNvSpPr>
          <p:nvPr/>
        </p:nvSpPr>
        <p:spPr>
          <a:xfrm>
            <a:off x="468960" y="322368"/>
            <a:ext cx="898525" cy="22872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11430" rIns="0" bIns="0" rtlCol="0" anchor="ctr">
            <a:spAutoFit/>
          </a:bodyPr>
          <a:lstStyle>
            <a:lvl1pPr marL="0" marR="0" indent="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Arial Regular"/>
                <a:ea typeface="+mn-ea"/>
                <a:cs typeface="+mn-cs"/>
                <a:sym typeface="Helvetica Light"/>
              </a:defRPr>
            </a:lvl1pPr>
            <a:lvl2pPr marL="0" marR="0" indent="228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105156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2700" hangingPunct="1">
              <a:spcBef>
                <a:spcPts val="90"/>
              </a:spcBef>
            </a:pPr>
            <a:r>
              <a:rPr lang="el-GR" sz="14850" spc="-555">
                <a:solidFill>
                  <a:srgbClr val="FFFFFF"/>
                </a:solidFill>
              </a:rPr>
              <a:t>γ</a:t>
            </a:r>
            <a:endParaRPr lang="el-GR" sz="148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356BC-86B8-7C49-B8E4-ACA923AEC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0000" y="11920251"/>
            <a:ext cx="4603708" cy="1178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24F446-4948-5B47-9DF9-CE47FBACF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0000" y="12036703"/>
            <a:ext cx="4592090" cy="112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376CD5-9CA9-5B43-B4C8-D169B4FC49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0000" y="8208846"/>
            <a:ext cx="4172968" cy="1148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CA0D2F-AC8C-1D40-9C85-3EA9090657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477" b="6115"/>
          <a:stretch/>
        </p:blipFill>
        <p:spPr>
          <a:xfrm>
            <a:off x="18720000" y="8207566"/>
            <a:ext cx="4172968" cy="9805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1A71ED2-68DF-6B4D-B530-123A09473524}"/>
              </a:ext>
            </a:extLst>
          </p:cNvPr>
          <p:cNvSpPr/>
          <p:nvPr/>
        </p:nvSpPr>
        <p:spPr>
          <a:xfrm>
            <a:off x="7307854" y="7959177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D6E78D-9B5A-654F-87C8-6FEB9216A2DC}"/>
              </a:ext>
            </a:extLst>
          </p:cNvPr>
          <p:cNvSpPr/>
          <p:nvPr/>
        </p:nvSpPr>
        <p:spPr>
          <a:xfrm>
            <a:off x="18620341" y="7803105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4C64DF-B06C-7A43-A970-91ED05BAF737}"/>
              </a:ext>
            </a:extLst>
          </p:cNvPr>
          <p:cNvSpPr/>
          <p:nvPr/>
        </p:nvSpPr>
        <p:spPr>
          <a:xfrm>
            <a:off x="7361103" y="11934430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E7B79-CF6B-F541-B2CB-0FD9F91168F9}"/>
              </a:ext>
            </a:extLst>
          </p:cNvPr>
          <p:cNvSpPr/>
          <p:nvPr/>
        </p:nvSpPr>
        <p:spPr>
          <a:xfrm>
            <a:off x="18673590" y="11778358"/>
            <a:ext cx="5042054" cy="143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381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1051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1051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381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1051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1051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387</Words>
  <Application>Microsoft Macintosh PowerPoint</Application>
  <PresentationFormat>Custom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Bold</vt:lpstr>
      <vt:lpstr>Arial Regular</vt:lpstr>
      <vt:lpstr>Comic Sans MS Regular</vt:lpstr>
      <vt:lpstr>Helvetica</vt:lpstr>
      <vt:lpstr>Helvetica Light</vt:lpstr>
      <vt:lpstr>Helvetica Neue</vt:lpstr>
      <vt:lpstr>Noteworthy Light</vt:lpstr>
      <vt:lpstr>Times New Roman</vt:lpstr>
      <vt:lpstr>Times Roman</vt:lpstr>
      <vt:lpstr>White</vt:lpstr>
      <vt:lpstr>Warm-up activity</vt:lpstr>
      <vt:lpstr>Examples</vt:lpstr>
      <vt:lpstr>Diagnostic</vt:lpstr>
      <vt:lpstr>Diagnostic</vt:lpstr>
      <vt:lpstr>Alpha Exercise 1</vt:lpstr>
      <vt:lpstr>Alpha Exercise 2</vt:lpstr>
      <vt:lpstr>Beta Exercise 1</vt:lpstr>
      <vt:lpstr>Beta Exercise 2</vt:lpstr>
      <vt:lpstr>Gamma Exercise</vt:lpstr>
      <vt:lpstr>Explain the mistake</vt:lpstr>
      <vt:lpstr>Exam-style question</vt:lpstr>
      <vt:lpstr>Challenge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activity</dc:title>
  <cp:lastModifiedBy>BossMaths Admin</cp:lastModifiedBy>
  <cp:revision>4</cp:revision>
  <dcterms:modified xsi:type="dcterms:W3CDTF">2020-08-24T12:34:09Z</dcterms:modified>
</cp:coreProperties>
</file>